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 id="2147483686" r:id="rId4"/>
    <p:sldMasterId id="2147483689" r:id="rId5"/>
    <p:sldMasterId id="2147483692" r:id="rId6"/>
    <p:sldMasterId id="2147483708" r:id="rId7"/>
  </p:sldMasterIdLst>
  <p:notesMasterIdLst>
    <p:notesMasterId r:id="rId87"/>
  </p:notesMasterIdLst>
  <p:sldIdLst>
    <p:sldId id="257" r:id="rId8"/>
    <p:sldId id="453" r:id="rId9"/>
    <p:sldId id="259" r:id="rId10"/>
    <p:sldId id="648" r:id="rId11"/>
    <p:sldId id="611" r:id="rId12"/>
    <p:sldId id="663" r:id="rId13"/>
    <p:sldId id="617" r:id="rId14"/>
    <p:sldId id="629" r:id="rId15"/>
    <p:sldId id="978" r:id="rId16"/>
    <p:sldId id="457" r:id="rId17"/>
    <p:sldId id="458" r:id="rId18"/>
    <p:sldId id="984" r:id="rId19"/>
    <p:sldId id="459" r:id="rId20"/>
    <p:sldId id="986" r:id="rId21"/>
    <p:sldId id="4416" r:id="rId22"/>
    <p:sldId id="4419" r:id="rId23"/>
    <p:sldId id="979" r:id="rId24"/>
    <p:sldId id="480" r:id="rId25"/>
    <p:sldId id="481" r:id="rId26"/>
    <p:sldId id="482" r:id="rId27"/>
    <p:sldId id="484" r:id="rId28"/>
    <p:sldId id="483" r:id="rId29"/>
    <p:sldId id="485" r:id="rId30"/>
    <p:sldId id="486" r:id="rId31"/>
    <p:sldId id="487" r:id="rId32"/>
    <p:sldId id="496" r:id="rId33"/>
    <p:sldId id="307" r:id="rId34"/>
    <p:sldId id="501" r:id="rId35"/>
    <p:sldId id="645" r:id="rId36"/>
    <p:sldId id="488" r:id="rId37"/>
    <p:sldId id="550" r:id="rId38"/>
    <p:sldId id="551" r:id="rId39"/>
    <p:sldId id="649" r:id="rId40"/>
    <p:sldId id="491" r:id="rId41"/>
    <p:sldId id="492" r:id="rId42"/>
    <p:sldId id="493" r:id="rId43"/>
    <p:sldId id="490" r:id="rId44"/>
    <p:sldId id="494" r:id="rId45"/>
    <p:sldId id="514" r:id="rId46"/>
    <p:sldId id="540" r:id="rId47"/>
    <p:sldId id="541" r:id="rId48"/>
    <p:sldId id="515" r:id="rId49"/>
    <p:sldId id="557" r:id="rId50"/>
    <p:sldId id="558" r:id="rId51"/>
    <p:sldId id="559" r:id="rId52"/>
    <p:sldId id="560" r:id="rId53"/>
    <p:sldId id="561" r:id="rId54"/>
    <p:sldId id="562" r:id="rId55"/>
    <p:sldId id="563" r:id="rId56"/>
    <p:sldId id="564" r:id="rId57"/>
    <p:sldId id="565" r:id="rId58"/>
    <p:sldId id="566" r:id="rId59"/>
    <p:sldId id="569" r:id="rId60"/>
    <p:sldId id="570" r:id="rId61"/>
    <p:sldId id="571" r:id="rId62"/>
    <p:sldId id="572" r:id="rId63"/>
    <p:sldId id="630" r:id="rId64"/>
    <p:sldId id="646" r:id="rId65"/>
    <p:sldId id="666" r:id="rId66"/>
    <p:sldId id="647" r:id="rId67"/>
    <p:sldId id="980" r:id="rId68"/>
    <p:sldId id="655" r:id="rId69"/>
    <p:sldId id="654" r:id="rId70"/>
    <p:sldId id="653" r:id="rId71"/>
    <p:sldId id="652" r:id="rId72"/>
    <p:sldId id="650" r:id="rId73"/>
    <p:sldId id="651" r:id="rId74"/>
    <p:sldId id="656" r:id="rId75"/>
    <p:sldId id="657" r:id="rId76"/>
    <p:sldId id="658" r:id="rId77"/>
    <p:sldId id="659" r:id="rId78"/>
    <p:sldId id="661" r:id="rId79"/>
    <p:sldId id="662" r:id="rId80"/>
    <p:sldId id="981" r:id="rId81"/>
    <p:sldId id="664" r:id="rId82"/>
    <p:sldId id="960" r:id="rId83"/>
    <p:sldId id="665" r:id="rId84"/>
    <p:sldId id="983" r:id="rId85"/>
    <p:sldId id="529" r:id="rId8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452028-2121-4E49-B336-7942A1FEFD4F}">
          <p14:sldIdLst>
            <p14:sldId id="257"/>
            <p14:sldId id="453"/>
            <p14:sldId id="259"/>
          </p14:sldIdLst>
        </p14:section>
        <p14:section name="Limitations RUM-MNL" id="{217DE301-D1CF-784E-BC95-71CE262FA7D3}">
          <p14:sldIdLst>
            <p14:sldId id="648"/>
            <p14:sldId id="611"/>
            <p14:sldId id="663"/>
            <p14:sldId id="617"/>
            <p14:sldId id="629"/>
          </p14:sldIdLst>
        </p14:section>
        <p14:section name="Theory-driven vs Data-driven" id="{26C54A09-7B7A-584E-A5AF-41C4A6967A2B}">
          <p14:sldIdLst>
            <p14:sldId id="978"/>
            <p14:sldId id="457"/>
            <p14:sldId id="458"/>
            <p14:sldId id="984"/>
            <p14:sldId id="459"/>
          </p14:sldIdLst>
        </p14:section>
        <p14:section name="Machine learning" id="{79A8B3B4-0A9C-1A4C-9538-BFCB118262BF}">
          <p14:sldIdLst>
            <p14:sldId id="986"/>
            <p14:sldId id="4416"/>
            <p14:sldId id="4419"/>
          </p14:sldIdLst>
        </p14:section>
        <p14:section name="ANNs" id="{164AD8BA-23C0-4447-83B6-478E9D074CFB}">
          <p14:sldIdLst>
            <p14:sldId id="979"/>
            <p14:sldId id="480"/>
            <p14:sldId id="481"/>
            <p14:sldId id="482"/>
            <p14:sldId id="484"/>
            <p14:sldId id="483"/>
            <p14:sldId id="485"/>
            <p14:sldId id="486"/>
            <p14:sldId id="487"/>
            <p14:sldId id="496"/>
            <p14:sldId id="307"/>
            <p14:sldId id="501"/>
            <p14:sldId id="645"/>
            <p14:sldId id="488"/>
            <p14:sldId id="550"/>
            <p14:sldId id="551"/>
            <p14:sldId id="649"/>
            <p14:sldId id="491"/>
            <p14:sldId id="492"/>
            <p14:sldId id="493"/>
            <p14:sldId id="490"/>
            <p14:sldId id="494"/>
            <p14:sldId id="514"/>
            <p14:sldId id="540"/>
            <p14:sldId id="541"/>
            <p14:sldId id="515"/>
          </p14:sldIdLst>
        </p14:section>
        <p14:section name="Performance metrics" id="{5CEB2287-7846-3042-87DB-206A401F67C6}">
          <p14:sldIdLst>
            <p14:sldId id="557"/>
            <p14:sldId id="558"/>
            <p14:sldId id="559"/>
            <p14:sldId id="560"/>
            <p14:sldId id="561"/>
            <p14:sldId id="562"/>
            <p14:sldId id="563"/>
            <p14:sldId id="564"/>
            <p14:sldId id="565"/>
            <p14:sldId id="566"/>
            <p14:sldId id="569"/>
            <p14:sldId id="570"/>
            <p14:sldId id="571"/>
            <p14:sldId id="572"/>
          </p14:sldIdLst>
        </p14:section>
        <p14:section name="Empirical example" id="{B86494E5-D8E6-9449-8130-DE252326B49B}">
          <p14:sldIdLst>
            <p14:sldId id="630"/>
            <p14:sldId id="646"/>
            <p14:sldId id="666"/>
            <p14:sldId id="647"/>
            <p14:sldId id="980"/>
            <p14:sldId id="655"/>
            <p14:sldId id="654"/>
            <p14:sldId id="653"/>
            <p14:sldId id="652"/>
            <p14:sldId id="650"/>
            <p14:sldId id="651"/>
            <p14:sldId id="656"/>
            <p14:sldId id="657"/>
            <p14:sldId id="658"/>
            <p14:sldId id="659"/>
            <p14:sldId id="661"/>
            <p14:sldId id="662"/>
            <p14:sldId id="981"/>
            <p14:sldId id="664"/>
            <p14:sldId id="960"/>
            <p14:sldId id="665"/>
            <p14:sldId id="983"/>
          </p14:sldIdLst>
        </p14:section>
        <p14:section name="Lab session 1" id="{B5100C27-16CA-4A05-9155-4B87B661EE18}">
          <p14:sldIdLst>
            <p14:sldId id="5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0FF"/>
    <a:srgbClr val="3AB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05"/>
    <p:restoredTop sz="96137" autoAdjust="0"/>
  </p:normalViewPr>
  <p:slideViewPr>
    <p:cSldViewPr snapToGrid="0">
      <p:cViewPr varScale="1">
        <p:scale>
          <a:sx n="111" d="100"/>
          <a:sy n="111" d="100"/>
        </p:scale>
        <p:origin x="216"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viewProps" Target="view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notesMaster" Target="notesMasters/notes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C97CB-A4CC-CC4D-A3F0-B49FE72F9AC4}" type="datetimeFigureOut">
              <a:rPr lang="en-GB" smtClean="0"/>
              <a:t>18/06/2025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6DF17-24B9-C246-AFBD-A6645EA30728}" type="slidenum">
              <a:rPr lang="en-GB" smtClean="0"/>
              <a:t>‹#›</a:t>
            </a:fld>
            <a:endParaRPr lang="en-GB"/>
          </a:p>
        </p:txBody>
      </p:sp>
    </p:spTree>
    <p:extLst>
      <p:ext uri="{BB962C8B-B14F-4D97-AF65-F5344CB8AC3E}">
        <p14:creationId xmlns:p14="http://schemas.microsoft.com/office/powerpoint/2010/main" val="147893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4809F-4B33-4060-A60F-28B3CB27534A}"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8228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42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21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4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89268-1383-6417-BFDD-39093D0A5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418BC-18FF-2164-32BF-0C9EB3B40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23057-DE1A-7336-BD67-2B1A27B8387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F099031-728C-820F-ECFD-FE1A3837B854}"/>
              </a:ext>
            </a:extLst>
          </p:cNvPr>
          <p:cNvSpPr>
            <a:spLocks noGrp="1"/>
          </p:cNvSpPr>
          <p:nvPr>
            <p:ph type="sldNum" sz="quarter" idx="5"/>
          </p:nvPr>
        </p:nvSpPr>
        <p:spPr/>
        <p:txBody>
          <a:bodyPr/>
          <a:lstStyle/>
          <a:p>
            <a:fld id="{8BB6DF17-24B9-C246-AFBD-A6645EA30728}" type="slidenum">
              <a:rPr lang="en-GB" smtClean="0"/>
              <a:t>14</a:t>
            </a:fld>
            <a:endParaRPr lang="en-GB"/>
          </a:p>
        </p:txBody>
      </p:sp>
    </p:spTree>
    <p:extLst>
      <p:ext uri="{BB962C8B-B14F-4D97-AF65-F5344CB8AC3E}">
        <p14:creationId xmlns:p14="http://schemas.microsoft.com/office/powerpoint/2010/main" val="205234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9B798-B83A-5836-3830-2C0B6124951C}"/>
            </a:ext>
          </a:extLst>
        </p:cNvPr>
        <p:cNvGrpSpPr/>
        <p:nvPr/>
      </p:nvGrpSpPr>
      <p:grpSpPr>
        <a:xfrm>
          <a:off x="0" y="0"/>
          <a:ext cx="0" cy="0"/>
          <a:chOff x="0" y="0"/>
          <a:chExt cx="0" cy="0"/>
        </a:xfrm>
      </p:grpSpPr>
      <p:sp>
        <p:nvSpPr>
          <p:cNvPr id="520" name="PlaceHolder 1">
            <a:extLst>
              <a:ext uri="{FF2B5EF4-FFF2-40B4-BE49-F238E27FC236}">
                <a16:creationId xmlns:a16="http://schemas.microsoft.com/office/drawing/2014/main" id="{211F56CA-7D12-61C7-D825-87409AC99F06}"/>
              </a:ext>
            </a:extLst>
          </p:cNvPr>
          <p:cNvSpPr>
            <a:spLocks noGrp="1" noRot="1" noChangeAspect="1"/>
          </p:cNvSpPr>
          <p:nvPr>
            <p:ph type="sldImg"/>
          </p:nvPr>
        </p:nvSpPr>
        <p:spPr>
          <a:xfrm>
            <a:off x="685800" y="1143000"/>
            <a:ext cx="5486400" cy="3086100"/>
          </a:xfrm>
          <a:prstGeom prst="rect">
            <a:avLst/>
          </a:prstGeom>
        </p:spPr>
      </p:sp>
      <p:sp>
        <p:nvSpPr>
          <p:cNvPr id="521" name="PlaceHolder 2">
            <a:extLst>
              <a:ext uri="{FF2B5EF4-FFF2-40B4-BE49-F238E27FC236}">
                <a16:creationId xmlns:a16="http://schemas.microsoft.com/office/drawing/2014/main" id="{7EB9A16E-CD7E-A8DF-106B-1F12B65A215C}"/>
              </a:ext>
            </a:extLst>
          </p:cNvPr>
          <p:cNvSpPr>
            <a:spLocks noGrp="1"/>
          </p:cNvSpPr>
          <p:nvPr>
            <p:ph type="body"/>
          </p:nvPr>
        </p:nvSpPr>
        <p:spPr>
          <a:xfrm>
            <a:off x="685800" y="4400640"/>
            <a:ext cx="5485680" cy="3599640"/>
          </a:xfrm>
          <a:prstGeom prst="rect">
            <a:avLst/>
          </a:prstGeom>
        </p:spPr>
        <p:txBody>
          <a:bodyPr lIns="0" tIns="0" rIns="0" bIns="0">
            <a:noAutofit/>
          </a:bodyPr>
          <a:lstStyle/>
          <a:p>
            <a:pPr algn="just"/>
            <a:endParaRPr lang="en-US" sz="2000" dirty="0">
              <a:latin typeface="Times New Roman" panose="02020603050405020304" pitchFamily="18" charset="0"/>
            </a:endParaRPr>
          </a:p>
          <a:p>
            <a:pPr algn="just"/>
            <a:r>
              <a:rPr lang="en-US" sz="2000" dirty="0">
                <a:latin typeface="Times New Roman" panose="02020603050405020304" pitchFamily="18" charset="0"/>
              </a:rPr>
              <a:t>However, m</a:t>
            </a:r>
            <a:r>
              <a:rPr lang="en-US" sz="2000" dirty="0"/>
              <a:t>odel specification process is not a simple or static problem—it is a </a:t>
            </a:r>
            <a:r>
              <a:rPr lang="en-US" sz="2000" i="1" dirty="0"/>
              <a:t>learning process</a:t>
            </a:r>
            <a:r>
              <a:rPr lang="en-US" sz="2000" dirty="0"/>
              <a:t>.</a:t>
            </a:r>
          </a:p>
          <a:p>
            <a:pPr algn="just"/>
            <a:endParaRPr lang="en-US" sz="2000" dirty="0"/>
          </a:p>
          <a:p>
            <a:pPr algn="just"/>
            <a:r>
              <a:rPr lang="en-US" sz="2000" dirty="0"/>
              <a:t>Choice </a:t>
            </a:r>
            <a:r>
              <a:rPr lang="en-US" sz="2000" dirty="0" err="1"/>
              <a:t>modellers</a:t>
            </a:r>
            <a:r>
              <a:rPr lang="en-US" sz="2000" dirty="0"/>
              <a:t> iteratively refine their models through feedback, and they shape their decision based on the modelling outcomes. Thus, through several iteration, they improve their understanding the choice data</a:t>
            </a:r>
          </a:p>
          <a:p>
            <a:pPr algn="just"/>
            <a:endParaRPr lang="en-US" sz="2000" dirty="0"/>
          </a:p>
          <a:p>
            <a:pPr algn="just"/>
            <a:r>
              <a:rPr lang="en-US" sz="2000" dirty="0"/>
              <a:t> </a:t>
            </a:r>
            <a:br>
              <a:rPr lang="en-US" sz="2000" dirty="0"/>
            </a:br>
            <a:r>
              <a:rPr lang="en-US" sz="2000" dirty="0"/>
              <a:t>Although traditional metaheuristic approaches have been useful in automating parts of this process, they remain limited in critical points</a:t>
            </a:r>
          </a:p>
          <a:p>
            <a:pPr algn="just"/>
            <a:endParaRPr lang="en-US" sz="2000" dirty="0"/>
          </a:p>
          <a:p>
            <a:pPr algn="just"/>
            <a:r>
              <a:rPr lang="en-US" sz="2000" kern="1200" dirty="0">
                <a:solidFill>
                  <a:schemeClr val="tx1"/>
                </a:solidFill>
                <a:latin typeface="+mn-lt"/>
                <a:ea typeface="+mn-ea"/>
                <a:cs typeface="+mn-cs"/>
              </a:rPr>
              <a:t>they are static, so the operators remain fixed across all the task.</a:t>
            </a:r>
          </a:p>
          <a:p>
            <a:pPr algn="just"/>
            <a:endParaRPr lang="en-US" sz="2000" kern="1200" dirty="0">
              <a:solidFill>
                <a:schemeClr val="tx1"/>
              </a:solidFill>
              <a:latin typeface="+mn-lt"/>
              <a:ea typeface="+mn-ea"/>
              <a:cs typeface="+mn-cs"/>
            </a:endParaRPr>
          </a:p>
          <a:p>
            <a:pPr algn="just"/>
            <a:r>
              <a:rPr lang="en-US" sz="2000" kern="1200" dirty="0">
                <a:solidFill>
                  <a:schemeClr val="tx1"/>
                </a:solidFill>
                <a:latin typeface="+mn-lt"/>
                <a:ea typeface="+mn-ea"/>
                <a:cs typeface="+mn-cs"/>
              </a:rPr>
              <a:t>They lack memory, so they do not leverage the past modelling outcome to speed their modelling process or shape their operators </a:t>
            </a:r>
          </a:p>
          <a:p>
            <a:pPr algn="just"/>
            <a:endParaRPr lang="en-US" sz="2000" kern="1200" dirty="0">
              <a:solidFill>
                <a:schemeClr val="tx1"/>
              </a:solidFill>
              <a:latin typeface="+mn-lt"/>
              <a:ea typeface="+mn-ea"/>
              <a:cs typeface="+mn-cs"/>
            </a:endParaRPr>
          </a:p>
          <a:p>
            <a:pPr algn="just"/>
            <a:r>
              <a:rPr lang="en-US" sz="2000" kern="1200" dirty="0">
                <a:solidFill>
                  <a:schemeClr val="tx1"/>
                </a:solidFill>
                <a:latin typeface="+mn-lt"/>
                <a:ea typeface="+mn-ea"/>
                <a:cs typeface="+mn-cs"/>
              </a:rPr>
              <a:t>And lastly, conceptually, they </a:t>
            </a:r>
            <a:r>
              <a:rPr lang="en-US" sz="2000" dirty="0"/>
              <a:t>offer </a:t>
            </a:r>
            <a:r>
              <a:rPr lang="en-US" sz="2000" i="1" dirty="0"/>
              <a:t>minimal knowledge transfer</a:t>
            </a:r>
            <a:r>
              <a:rPr lang="en-US" sz="2000" dirty="0"/>
              <a:t> across modelling task. Since these algorithms must be run for each modelling task </a:t>
            </a:r>
          </a:p>
          <a:p>
            <a:pPr algn="just"/>
            <a:endParaRPr lang="en-US" sz="2000" dirty="0"/>
          </a:p>
          <a:p>
            <a:pPr algn="just"/>
            <a:r>
              <a:rPr lang="en-US" sz="2000" dirty="0"/>
              <a:t>In essence, they treat each modelling process from scratch, without building on prior experience.</a:t>
            </a:r>
          </a:p>
          <a:p>
            <a:pPr algn="just"/>
            <a:r>
              <a:rPr lang="en-US" sz="2000" dirty="0"/>
              <a:t> </a:t>
            </a:r>
            <a:br>
              <a:rPr lang="en-US" sz="2000" dirty="0"/>
            </a:br>
            <a:endParaRPr lang="en-US" sz="2000" dirty="0"/>
          </a:p>
          <a:p>
            <a:pPr algn="just"/>
            <a:r>
              <a:rPr lang="en-US" sz="2000" dirty="0"/>
              <a:t>Up to this point, I ask myself if machine learning can help us capture the learning driven nature of the model specification? And enhance our productivity?</a:t>
            </a:r>
          </a:p>
          <a:p>
            <a:pPr algn="just"/>
            <a:endParaRPr lang="en-US" sz="2000" dirty="0"/>
          </a:p>
          <a:p>
            <a:pPr algn="just"/>
            <a:endParaRPr lang="en-US" sz="2000" dirty="0"/>
          </a:p>
          <a:p>
            <a:pPr algn="just"/>
            <a:r>
              <a:rPr lang="en-US" sz="2000" dirty="0"/>
              <a:t>Well, Supervised learning is not a natural candidate, since it requires to have our choice dataset but also the true model as a label. Also may not capture the iterative nature of our process.</a:t>
            </a:r>
          </a:p>
          <a:p>
            <a:pPr algn="just"/>
            <a:endParaRPr lang="en-US" sz="2000" dirty="0"/>
          </a:p>
        </p:txBody>
      </p:sp>
      <p:sp>
        <p:nvSpPr>
          <p:cNvPr id="522" name="CustomShape 3">
            <a:extLst>
              <a:ext uri="{FF2B5EF4-FFF2-40B4-BE49-F238E27FC236}">
                <a16:creationId xmlns:a16="http://schemas.microsoft.com/office/drawing/2014/main" id="{68E9B35A-AE47-E77F-F09D-936A8BBBF6FC}"/>
              </a:ext>
            </a:extLst>
          </p:cNvPr>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AD8394-06F2-4437-950A-2024FD027C4D}" type="slidenum">
              <a:rPr lang="es-ES_tradnl" sz="1200" b="0" strike="noStrike" spc="-1">
                <a:latin typeface="Calibri"/>
              </a:rPr>
              <a:t>15</a:t>
            </a:fld>
            <a:endParaRPr lang="en-US" sz="1200" b="0" strike="noStrike" spc="-1">
              <a:latin typeface="Calibri"/>
            </a:endParaRPr>
          </a:p>
        </p:txBody>
      </p:sp>
    </p:spTree>
    <p:extLst>
      <p:ext uri="{BB962C8B-B14F-4D97-AF65-F5344CB8AC3E}">
        <p14:creationId xmlns:p14="http://schemas.microsoft.com/office/powerpoint/2010/main" val="23416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69F44-C2EE-D6CA-DE7F-77979EC1E3A0}"/>
            </a:ext>
          </a:extLst>
        </p:cNvPr>
        <p:cNvGrpSpPr/>
        <p:nvPr/>
      </p:nvGrpSpPr>
      <p:grpSpPr>
        <a:xfrm>
          <a:off x="0" y="0"/>
          <a:ext cx="0" cy="0"/>
          <a:chOff x="0" y="0"/>
          <a:chExt cx="0" cy="0"/>
        </a:xfrm>
      </p:grpSpPr>
      <p:sp>
        <p:nvSpPr>
          <p:cNvPr id="520" name="PlaceHolder 1">
            <a:extLst>
              <a:ext uri="{FF2B5EF4-FFF2-40B4-BE49-F238E27FC236}">
                <a16:creationId xmlns:a16="http://schemas.microsoft.com/office/drawing/2014/main" id="{85763431-309A-7915-B961-3D6B9BD97243}"/>
              </a:ext>
            </a:extLst>
          </p:cNvPr>
          <p:cNvSpPr>
            <a:spLocks noGrp="1" noRot="1" noChangeAspect="1"/>
          </p:cNvSpPr>
          <p:nvPr>
            <p:ph type="sldImg"/>
          </p:nvPr>
        </p:nvSpPr>
        <p:spPr>
          <a:xfrm>
            <a:off x="685800" y="1143000"/>
            <a:ext cx="5486400" cy="3086100"/>
          </a:xfrm>
          <a:prstGeom prst="rect">
            <a:avLst/>
          </a:prstGeom>
        </p:spPr>
      </p:sp>
      <p:sp>
        <p:nvSpPr>
          <p:cNvPr id="521" name="PlaceHolder 2">
            <a:extLst>
              <a:ext uri="{FF2B5EF4-FFF2-40B4-BE49-F238E27FC236}">
                <a16:creationId xmlns:a16="http://schemas.microsoft.com/office/drawing/2014/main" id="{2B96EC9C-67AD-5318-3C8F-9DE5D4A231FA}"/>
              </a:ext>
            </a:extLst>
          </p:cNvPr>
          <p:cNvSpPr>
            <a:spLocks noGrp="1"/>
          </p:cNvSpPr>
          <p:nvPr>
            <p:ph type="body"/>
          </p:nvPr>
        </p:nvSpPr>
        <p:spPr>
          <a:xfrm>
            <a:off x="685800" y="4400640"/>
            <a:ext cx="5485680" cy="3599640"/>
          </a:xfrm>
          <a:prstGeom prst="rect">
            <a:avLst/>
          </a:prstGeom>
        </p:spPr>
        <p:txBody>
          <a:bodyPr lIns="0" tIns="0" rIns="0" bIns="0">
            <a:noAutofit/>
          </a:bodyPr>
          <a:lstStyle/>
          <a:p>
            <a:pPr algn="just"/>
            <a:r>
              <a:rPr lang="en-US" sz="2000" dirty="0"/>
              <a:t>The second option that I consider was unsupervised learning. where, the label or the depend variable doesn’t exist. Which is aligned to our case but also doesn’t capture the learning process.</a:t>
            </a:r>
          </a:p>
        </p:txBody>
      </p:sp>
      <p:sp>
        <p:nvSpPr>
          <p:cNvPr id="522" name="CustomShape 3">
            <a:extLst>
              <a:ext uri="{FF2B5EF4-FFF2-40B4-BE49-F238E27FC236}">
                <a16:creationId xmlns:a16="http://schemas.microsoft.com/office/drawing/2014/main" id="{462A7CE9-A172-63E0-82A7-93ECEEC09349}"/>
              </a:ext>
            </a:extLst>
          </p:cNvPr>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AD8394-06F2-4437-950A-2024FD027C4D}" type="slidenum">
              <a:rPr lang="es-ES_tradnl" sz="1200" b="0" strike="noStrike" spc="-1">
                <a:latin typeface="Calibri"/>
              </a:rPr>
              <a:t>16</a:t>
            </a:fld>
            <a:endParaRPr lang="en-US" sz="1200" b="0" strike="noStrike" spc="-1">
              <a:latin typeface="Calibri"/>
            </a:endParaRPr>
          </a:p>
        </p:txBody>
      </p:sp>
    </p:spTree>
    <p:extLst>
      <p:ext uri="{BB962C8B-B14F-4D97-AF65-F5344CB8AC3E}">
        <p14:creationId xmlns:p14="http://schemas.microsoft.com/office/powerpoint/2010/main" val="327214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9457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57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2251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NL" dirty="0"/>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D13008-DB3E-42C8-A7D3-D926736509C6}"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9094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3490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88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04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765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27A93-E22C-4B73-A065-EE978B3C725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8068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086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316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B6DF17-24B9-C246-AFBD-A6645EA30728}" type="slidenum">
              <a:rPr lang="en-GB" smtClean="0"/>
              <a:t>30</a:t>
            </a:fld>
            <a:endParaRPr lang="en-GB"/>
          </a:p>
        </p:txBody>
      </p:sp>
    </p:spTree>
    <p:extLst>
      <p:ext uri="{BB962C8B-B14F-4D97-AF65-F5344CB8AC3E}">
        <p14:creationId xmlns:p14="http://schemas.microsoft.com/office/powerpoint/2010/main" val="670802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78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5302F-B75A-46D5-9490-49AFD4B57B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66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B6DF17-24B9-C246-AFBD-A6645EA30728}" type="slidenum">
              <a:rPr lang="en-GB" smtClean="0"/>
              <a:t>4</a:t>
            </a:fld>
            <a:endParaRPr lang="en-GB"/>
          </a:p>
        </p:txBody>
      </p:sp>
    </p:spTree>
    <p:extLst>
      <p:ext uri="{BB962C8B-B14F-4D97-AF65-F5344CB8AC3E}">
        <p14:creationId xmlns:p14="http://schemas.microsoft.com/office/powerpoint/2010/main" val="2190211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B6DF17-24B9-C246-AFBD-A6645EA30728}" type="slidenum">
              <a:rPr lang="en-GB" smtClean="0"/>
              <a:t>34</a:t>
            </a:fld>
            <a:endParaRPr lang="en-GB"/>
          </a:p>
        </p:txBody>
      </p:sp>
    </p:spTree>
    <p:extLst>
      <p:ext uri="{BB962C8B-B14F-4D97-AF65-F5344CB8AC3E}">
        <p14:creationId xmlns:p14="http://schemas.microsoft.com/office/powerpoint/2010/main" val="165440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4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587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25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366A6-7DC8-4C2E-B969-7A593BD97F4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83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B6DF17-24B9-C246-AFBD-A6645EA30728}" type="slidenum">
              <a:rPr lang="en-GB" smtClean="0"/>
              <a:t>9</a:t>
            </a:fld>
            <a:endParaRPr lang="en-GB"/>
          </a:p>
        </p:txBody>
      </p:sp>
    </p:spTree>
    <p:extLst>
      <p:ext uri="{BB962C8B-B14F-4D97-AF65-F5344CB8AC3E}">
        <p14:creationId xmlns:p14="http://schemas.microsoft.com/office/powerpoint/2010/main" val="1725815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62354-8E3A-4216-9DBC-0E5E936618E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63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5EF1-DB2F-B550-0E22-E9FF2B02D7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C6F0CB8-F802-E707-E1E3-CE6342AAD1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895E065-DE0C-43F0-8A6C-A1086E90A960}"/>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5" name="Footer Placeholder 4">
            <a:extLst>
              <a:ext uri="{FF2B5EF4-FFF2-40B4-BE49-F238E27FC236}">
                <a16:creationId xmlns:a16="http://schemas.microsoft.com/office/drawing/2014/main" id="{494EAA22-8581-82EF-7783-E19FD868A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C9999A-3083-47D9-8238-52D6FEC48B46}"/>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5631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45E1-5E8F-472C-F532-2D5CD17F6BE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E76D231-75AD-71A9-2934-602C737727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B9E76CD-C9B4-3D08-1F56-D96F08D0B514}"/>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5" name="Footer Placeholder 4">
            <a:extLst>
              <a:ext uri="{FF2B5EF4-FFF2-40B4-BE49-F238E27FC236}">
                <a16:creationId xmlns:a16="http://schemas.microsoft.com/office/drawing/2014/main" id="{C5F64D43-9F65-F392-C8F9-FF1F550443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974F65-26E5-47E7-783D-5022E036E6FD}"/>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196033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E99DE-57AA-76D8-F4AA-05FFFB06DA1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1B4D27E-F0DB-7897-8DAE-F718EE21FE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D31AA70-E396-9871-2515-743A2D612C25}"/>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5" name="Footer Placeholder 4">
            <a:extLst>
              <a:ext uri="{FF2B5EF4-FFF2-40B4-BE49-F238E27FC236}">
                <a16:creationId xmlns:a16="http://schemas.microsoft.com/office/drawing/2014/main" id="{79D9EEA6-2C9F-A0A4-1671-BC1CF6F8D0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C6A8FF-B321-6F05-7C51-F4869E75CF3B}"/>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333199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622300" y="2057400"/>
            <a:ext cx="9956800" cy="1981200"/>
          </a:xfrm>
          <a:prstGeom prst="rect">
            <a:avLst/>
          </a:prstGeom>
          <a:solidFill>
            <a:schemeClr val="bg1"/>
          </a:solidFill>
          <a:ln>
            <a:noFill/>
          </a:ln>
        </p:spPr>
        <p:txBody>
          <a:bodyPr wrap="none" anchor="ctr"/>
          <a:lstStyle/>
          <a:p>
            <a:pPr algn="r" fontAlgn="base">
              <a:spcBef>
                <a:spcPct val="0"/>
              </a:spcBef>
              <a:spcAft>
                <a:spcPct val="0"/>
              </a:spcAft>
            </a:pPr>
            <a:endParaRPr lang="nl-NL" sz="2200">
              <a:solidFill>
                <a:srgbClr val="000000"/>
              </a:solidFill>
            </a:endParaRPr>
          </a:p>
        </p:txBody>
      </p:sp>
      <p:sp>
        <p:nvSpPr>
          <p:cNvPr id="5" name="Rectangle 20"/>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6" name="Rectangle 21"/>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7" name="Line 22"/>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8" name="Line 24"/>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9" name="Text Box 27"/>
          <p:cNvSpPr txBox="1">
            <a:spLocks noChangeArrowheads="1"/>
          </p:cNvSpPr>
          <p:nvPr userDrawn="1"/>
        </p:nvSpPr>
        <p:spPr bwMode="white">
          <a:xfrm>
            <a:off x="914400" y="3641726"/>
            <a:ext cx="3251200" cy="244475"/>
          </a:xfrm>
          <a:prstGeom prst="rect">
            <a:avLst/>
          </a:prstGeom>
          <a:solidFill>
            <a:schemeClr val="bg1"/>
          </a:solidFill>
          <a:ln>
            <a:noFill/>
          </a:ln>
        </p:spPr>
        <p:txBody>
          <a:bodyPr lIns="0" tIns="0" rIns="0" bIns="0">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fld id="{5B6703EA-A6C3-4CCA-867D-8951E351492D}" type="datetime1">
              <a:rPr lang="nl-NL" sz="1600" smtClean="0">
                <a:solidFill>
                  <a:srgbClr val="FFFFFF"/>
                </a:solidFill>
              </a:rPr>
              <a:pPr eaLnBrk="1" fontAlgn="base" hangingPunct="1">
                <a:spcBef>
                  <a:spcPct val="50000"/>
                </a:spcBef>
                <a:spcAft>
                  <a:spcPct val="0"/>
                </a:spcAft>
                <a:defRPr/>
              </a:pPr>
              <a:t>18-06-2025</a:t>
            </a:fld>
            <a:endParaRPr lang="nl-NL" sz="1600" dirty="0">
              <a:solidFill>
                <a:srgbClr val="FFFFFF"/>
              </a:solidFill>
            </a:endParaRPr>
          </a:p>
        </p:txBody>
      </p:sp>
      <p:pic>
        <p:nvPicPr>
          <p:cNvPr id="10" name="Picture 29" descr="TU_Delft_2.png                                                 00095E43Smidswater Server              C1CD65D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0"/>
          <p:cNvSpPr txBox="1">
            <a:spLocks noChangeArrowheads="1"/>
          </p:cNvSpPr>
          <p:nvPr userDrawn="1"/>
        </p:nvSpPr>
        <p:spPr bwMode="white">
          <a:xfrm>
            <a:off x="1998133" y="6572251"/>
            <a:ext cx="3962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spcBef>
                <a:spcPct val="50000"/>
              </a:spcBef>
              <a:spcAft>
                <a:spcPct val="0"/>
              </a:spcAft>
              <a:defRPr/>
            </a:pPr>
            <a:r>
              <a:rPr lang="nl-NL" sz="800">
                <a:solidFill>
                  <a:srgbClr val="FFFFFF"/>
                </a:solidFill>
              </a:rPr>
              <a:t>Challenge the future</a:t>
            </a:r>
            <a:endParaRPr lang="nl-NL" sz="2200">
              <a:solidFill>
                <a:srgbClr val="000000"/>
              </a:solidFill>
            </a:endParaRPr>
          </a:p>
        </p:txBody>
      </p:sp>
      <p:sp>
        <p:nvSpPr>
          <p:cNvPr id="12" name="Text Box 31"/>
          <p:cNvSpPr txBox="1">
            <a:spLocks noChangeArrowheads="1"/>
          </p:cNvSpPr>
          <p:nvPr userDrawn="1"/>
        </p:nvSpPr>
        <p:spPr bwMode="auto">
          <a:xfrm>
            <a:off x="1998133" y="6292850"/>
            <a:ext cx="132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eaLnBrk="1" fontAlgn="base" hangingPunct="1">
              <a:lnSpc>
                <a:spcPct val="90000"/>
              </a:lnSpc>
              <a:spcBef>
                <a:spcPct val="0"/>
              </a:spcBef>
              <a:spcAft>
                <a:spcPct val="0"/>
              </a:spcAft>
              <a:defRPr/>
            </a:pPr>
            <a:r>
              <a:rPr lang="nl-NL" sz="500">
                <a:solidFill>
                  <a:srgbClr val="000000"/>
                </a:solidFill>
              </a:rPr>
              <a:t>Delft</a:t>
            </a:r>
          </a:p>
          <a:p>
            <a:pPr eaLnBrk="1" fontAlgn="base" hangingPunct="1">
              <a:lnSpc>
                <a:spcPct val="90000"/>
              </a:lnSpc>
              <a:spcBef>
                <a:spcPct val="0"/>
              </a:spcBef>
              <a:spcAft>
                <a:spcPct val="0"/>
              </a:spcAft>
              <a:defRPr/>
            </a:pPr>
            <a:r>
              <a:rPr lang="nl-NL" sz="500">
                <a:solidFill>
                  <a:srgbClr val="000000"/>
                </a:solidFill>
              </a:rPr>
              <a:t>University of</a:t>
            </a:r>
          </a:p>
          <a:p>
            <a:pPr eaLnBrk="1" fontAlgn="base" hangingPunct="1">
              <a:lnSpc>
                <a:spcPct val="90000"/>
              </a:lnSpc>
              <a:spcBef>
                <a:spcPct val="0"/>
              </a:spcBef>
              <a:spcAft>
                <a:spcPct val="0"/>
              </a:spcAft>
              <a:defRPr/>
            </a:pPr>
            <a:r>
              <a:rPr lang="nl-NL" sz="500">
                <a:solidFill>
                  <a:srgbClr val="000000"/>
                </a:solidFill>
              </a:rPr>
              <a:t>Technology</a:t>
            </a:r>
            <a:endParaRPr lang="nl-NL" sz="2200">
              <a:solidFill>
                <a:srgbClr val="000000"/>
              </a:solidFill>
            </a:endParaRPr>
          </a:p>
        </p:txBody>
      </p:sp>
      <p:sp>
        <p:nvSpPr>
          <p:cNvPr id="271372" name="Rectangle 12"/>
          <p:cNvSpPr>
            <a:spLocks noGrp="1" noChangeArrowheads="1"/>
          </p:cNvSpPr>
          <p:nvPr>
            <p:ph type="ctrTitle"/>
          </p:nvPr>
        </p:nvSpPr>
        <p:spPr bwMode="white">
          <a:xfrm>
            <a:off x="914401" y="2286000"/>
            <a:ext cx="9241367" cy="457200"/>
          </a:xfrm>
        </p:spPr>
        <p:txBody>
          <a:bodyPr anchor="t"/>
          <a:lstStyle>
            <a:lvl1pPr marL="0" indent="0">
              <a:lnSpc>
                <a:spcPct val="80000"/>
              </a:lnSpc>
              <a:defRPr>
                <a:solidFill>
                  <a:schemeClr val="tx1"/>
                </a:solidFill>
              </a:defRPr>
            </a:lvl1pPr>
          </a:lstStyle>
          <a:p>
            <a:r>
              <a:rPr lang="nl-NL" dirty="0"/>
              <a:t>Click to </a:t>
            </a:r>
            <a:r>
              <a:rPr lang="nl-NL" dirty="0" err="1"/>
              <a:t>edit</a:t>
            </a:r>
            <a:r>
              <a:rPr lang="nl-NL" dirty="0"/>
              <a:t> </a:t>
            </a:r>
            <a:r>
              <a:rPr lang="nl-NL" dirty="0" err="1"/>
              <a:t>Master</a:t>
            </a:r>
            <a:r>
              <a:rPr lang="nl-NL" dirty="0"/>
              <a:t> </a:t>
            </a:r>
            <a:r>
              <a:rPr lang="nl-NL" dirty="0" err="1"/>
              <a:t>title</a:t>
            </a:r>
            <a:r>
              <a:rPr lang="nl-NL" dirty="0"/>
              <a:t> </a:t>
            </a:r>
            <a:r>
              <a:rPr lang="nl-NL" dirty="0" err="1"/>
              <a:t>style</a:t>
            </a:r>
            <a:endParaRPr lang="nl-NL" dirty="0"/>
          </a:p>
        </p:txBody>
      </p:sp>
      <p:sp>
        <p:nvSpPr>
          <p:cNvPr id="271393" name="Rectangle 33"/>
          <p:cNvSpPr>
            <a:spLocks noGrp="1" noChangeArrowheads="1"/>
          </p:cNvSpPr>
          <p:nvPr>
            <p:ph type="subTitle" sz="quarter" idx="1"/>
          </p:nvPr>
        </p:nvSpPr>
        <p:spPr bwMode="white">
          <a:xfrm>
            <a:off x="914401" y="2743200"/>
            <a:ext cx="9241367" cy="381000"/>
          </a:xfrm>
        </p:spPr>
        <p:txBody>
          <a:bodyPr/>
          <a:lstStyle>
            <a:lvl1pPr marL="0" indent="0">
              <a:buFontTx/>
              <a:buNone/>
              <a:defRPr sz="2400">
                <a:solidFill>
                  <a:schemeClr val="tx1"/>
                </a:solidFill>
                <a:latin typeface="Bookman Old Style" pitchFamily="18" charset="0"/>
              </a:defRPr>
            </a:lvl1pPr>
          </a:lstStyle>
          <a:p>
            <a:r>
              <a:rPr lang="en-US" dirty="0"/>
              <a:t>Click to edit Master subtitle style</a:t>
            </a:r>
          </a:p>
        </p:txBody>
      </p:sp>
    </p:spTree>
    <p:extLst>
      <p:ext uri="{BB962C8B-B14F-4D97-AF65-F5344CB8AC3E}">
        <p14:creationId xmlns:p14="http://schemas.microsoft.com/office/powerpoint/2010/main" val="395451597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251172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Tree>
    <p:extLst>
      <p:ext uri="{BB962C8B-B14F-4D97-AF65-F5344CB8AC3E}">
        <p14:creationId xmlns:p14="http://schemas.microsoft.com/office/powerpoint/2010/main" val="2787417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1234018" y="2286000"/>
            <a:ext cx="4997449"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434667" y="2286000"/>
            <a:ext cx="49974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57831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517795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808461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38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775838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A7C2-DC8D-8216-5E01-1F88391D8BC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85F2AE5-0F68-2FC9-21BE-7EF5B96538B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EA85368-DF28-CA56-A1C8-673C16DAE641}"/>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5" name="Footer Placeholder 4">
            <a:extLst>
              <a:ext uri="{FF2B5EF4-FFF2-40B4-BE49-F238E27FC236}">
                <a16:creationId xmlns:a16="http://schemas.microsoft.com/office/drawing/2014/main" id="{DB780FCB-7077-57AF-FE85-713B5E92C4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D0D42A-C555-5544-E928-55A79DE2929D}"/>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6637475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098787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42823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83651" y="457200"/>
            <a:ext cx="2552700" cy="4876800"/>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1223434" y="457200"/>
            <a:ext cx="7457017" cy="4876800"/>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8112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1223434" y="457200"/>
            <a:ext cx="10212917" cy="1066800"/>
          </a:xfrm>
        </p:spPr>
        <p:txBody>
          <a:bodyPr/>
          <a:lstStyle/>
          <a:p>
            <a:r>
              <a:rPr lang="nl-NL"/>
              <a:t>Klik om de stijl te bewerken</a:t>
            </a:r>
          </a:p>
        </p:txBody>
      </p:sp>
      <p:sp>
        <p:nvSpPr>
          <p:cNvPr id="3" name="Tijdelijke aanduiding voor grafiek 2"/>
          <p:cNvSpPr>
            <a:spLocks noGrp="1"/>
          </p:cNvSpPr>
          <p:nvPr>
            <p:ph type="chart" idx="1"/>
          </p:nvPr>
        </p:nvSpPr>
        <p:spPr>
          <a:xfrm>
            <a:off x="1234018" y="2286000"/>
            <a:ext cx="10198100" cy="3048000"/>
          </a:xfrm>
        </p:spPr>
        <p:txBody>
          <a:bodyPr/>
          <a:lstStyle/>
          <a:p>
            <a:pPr lvl="0"/>
            <a:endParaRPr lang="nl-NL" noProof="0"/>
          </a:p>
        </p:txBody>
      </p:sp>
    </p:spTree>
    <p:extLst>
      <p:ext uri="{BB962C8B-B14F-4D97-AF65-F5344CB8AC3E}">
        <p14:creationId xmlns:p14="http://schemas.microsoft.com/office/powerpoint/2010/main" val="1196226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943843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4421367F-2F4A-4B48-AAE5-5816704EBDE8}"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311850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p:txBody>
          <a:bodyPr/>
          <a:lstStyle/>
          <a:p>
            <a:fld id="{A5910415-8276-4E7F-AECA-B589B021D3EC}"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87901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44DDCA-7E9B-4EF3-9BB2-74CAED1C82D3}"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27735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9F98FAA4-A6AC-4DAB-8A5D-EE6F95276737}" type="datetime1">
              <a:rPr lang="nl-NL" smtClean="0">
                <a:solidFill>
                  <a:prstClr val="black">
                    <a:tint val="75000"/>
                  </a:prstClr>
                </a:solidFill>
              </a:rPr>
              <a:pPr/>
              <a:t>18-06-2025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592224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244E494-F91E-431D-B31A-AFEFFD605BA9}" type="datetime1">
              <a:rPr lang="nl-NL" smtClean="0">
                <a:solidFill>
                  <a:prstClr val="black">
                    <a:tint val="75000"/>
                  </a:prstClr>
                </a:solidFill>
              </a:rPr>
              <a:pPr/>
              <a:t>18-06-2025</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663350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B71F-687F-8BCD-2B08-B10699AE84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9B6A825-F8AE-1A15-A97E-48870640A4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1FCD5C-FFF5-E5ED-745B-0DECE872D22A}"/>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5" name="Footer Placeholder 4">
            <a:extLst>
              <a:ext uri="{FF2B5EF4-FFF2-40B4-BE49-F238E27FC236}">
                <a16:creationId xmlns:a16="http://schemas.microsoft.com/office/drawing/2014/main" id="{2BBF4B34-07A2-4831-37A5-5544F81AC6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BEBE38-BC8E-7BB5-672B-8DE509EB649F}"/>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74863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138BC6C8-83E7-49D8-935B-5B9BD545213E}" type="datetime1">
              <a:rPr lang="nl-NL" smtClean="0">
                <a:solidFill>
                  <a:prstClr val="black">
                    <a:tint val="75000"/>
                  </a:prstClr>
                </a:solidFill>
              </a:rPr>
              <a:pPr/>
              <a:t>18-06-2025</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86172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96157-F945-486C-88E3-611AC6F089FB}" type="datetime1">
              <a:rPr lang="nl-NL" smtClean="0">
                <a:solidFill>
                  <a:prstClr val="black">
                    <a:tint val="75000"/>
                  </a:prstClr>
                </a:solidFill>
              </a:rPr>
              <a:pPr/>
              <a:t>18-06-2025</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591313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10F863-4327-41B4-9E60-EB272B3CA28F}" type="datetime1">
              <a:rPr lang="nl-NL" smtClean="0">
                <a:solidFill>
                  <a:prstClr val="black">
                    <a:tint val="75000"/>
                  </a:prstClr>
                </a:solidFill>
              </a:rPr>
              <a:pPr/>
              <a:t>18-06-2025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332613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FBE12-8D35-4009-981A-6887545E9362}" type="datetime1">
              <a:rPr lang="nl-NL" smtClean="0">
                <a:solidFill>
                  <a:prstClr val="black">
                    <a:tint val="75000"/>
                  </a:prstClr>
                </a:solidFill>
              </a:rPr>
              <a:pPr/>
              <a:t>18-06-2025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917595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6CC24543-426A-4CD9-9222-8BEDE4AF62BE}"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169936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0CA7542A-3F1F-43BE-9A4B-265F650AD172}"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305217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1006018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910415-8276-4E7F-AECA-B589B021D3EC}" type="datetime1">
              <a:rPr kumimoji="0" lang="en-GB"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18/06/2025</a:t>
            </a:fld>
            <a:endParaRPr kumimoji="0" lang="en-GB"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080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18/06/2025</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2795016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326981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0BB5-FDA4-B73F-E678-C67371126EF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CEDBC7F-4C31-0019-6F22-2BD23544F0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9B8F770-66D0-A3AE-DB91-2CD280D4B52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708B9BB-0941-5411-FC96-F4ED298193E1}"/>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6" name="Footer Placeholder 5">
            <a:extLst>
              <a:ext uri="{FF2B5EF4-FFF2-40B4-BE49-F238E27FC236}">
                <a16:creationId xmlns:a16="http://schemas.microsoft.com/office/drawing/2014/main" id="{2A78980E-AB4F-0775-14E7-809CD6F0BF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6559CA-F414-465A-E60E-6C2879F1AF0A}"/>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2642992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a:xfrm>
            <a:off x="715992" y="1216324"/>
            <a:ext cx="10791646" cy="564167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5910415-8276-4E7F-AECA-B589B021D3EC}" type="datetime1">
              <a:rPr lang="en-GB" noProof="0" smtClean="0">
                <a:solidFill>
                  <a:prstClr val="black">
                    <a:tint val="75000"/>
                  </a:prstClr>
                </a:solidFill>
              </a:rPr>
              <a:pPr/>
              <a:t>18/06/2025</a:t>
            </a:fld>
            <a:endParaRPr lang="en-GB" noProof="0"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noProof="0"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en-GB" noProof="0" smtClean="0">
                <a:solidFill>
                  <a:prstClr val="black">
                    <a:tint val="75000"/>
                  </a:prstClr>
                </a:solidFill>
              </a:rPr>
              <a:pPr/>
              <a:t>‹#›</a:t>
            </a:fld>
            <a:endParaRPr lang="en-GB" noProof="0" dirty="0">
              <a:solidFill>
                <a:prstClr val="black">
                  <a:tint val="75000"/>
                </a:prstClr>
              </a:solidFill>
            </a:endParaRPr>
          </a:p>
        </p:txBody>
      </p:sp>
    </p:spTree>
    <p:extLst>
      <p:ext uri="{BB962C8B-B14F-4D97-AF65-F5344CB8AC3E}">
        <p14:creationId xmlns:p14="http://schemas.microsoft.com/office/powerpoint/2010/main" val="997645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F3A0-E321-6D51-BD9A-3F62634FA6B1}"/>
              </a:ext>
            </a:extLst>
          </p:cNvPr>
          <p:cNvSpPr>
            <a:spLocks noGrp="1"/>
          </p:cNvSpPr>
          <p:nvPr>
            <p:ph type="title"/>
          </p:nvPr>
        </p:nvSpPr>
        <p:spPr>
          <a:xfrm>
            <a:off x="715992" y="136525"/>
            <a:ext cx="10853708" cy="6099175"/>
          </a:xfrm>
        </p:spPr>
        <p:txBody>
          <a:bodyPr/>
          <a:lstStyle/>
          <a:p>
            <a:r>
              <a:rPr lang="en-GB" noProof="0" dirty="0"/>
              <a:t>Click to edit Master title style</a:t>
            </a:r>
          </a:p>
        </p:txBody>
      </p:sp>
      <p:sp>
        <p:nvSpPr>
          <p:cNvPr id="3" name="Slide Number Placeholder 2">
            <a:extLst>
              <a:ext uri="{FF2B5EF4-FFF2-40B4-BE49-F238E27FC236}">
                <a16:creationId xmlns:a16="http://schemas.microsoft.com/office/drawing/2014/main" id="{DCC2DC0C-EE15-1EC5-4B11-3BF0B83E7055}"/>
              </a:ext>
            </a:extLst>
          </p:cNvPr>
          <p:cNvSpPr>
            <a:spLocks noGrp="1"/>
          </p:cNvSpPr>
          <p:nvPr>
            <p:ph type="sldNum" sz="quarter" idx="10"/>
          </p:nvPr>
        </p:nvSpPr>
        <p:spPr/>
        <p:txBody>
          <a:bodyPr/>
          <a:lstStyle/>
          <a:p>
            <a:fld id="{01F60780-9D08-400B-AB0B-A1DD33AEF2DB}" type="slidenum">
              <a:rPr lang="en-GB" smtClean="0"/>
              <a:t>‹#›</a:t>
            </a:fld>
            <a:endParaRPr lang="en-GB"/>
          </a:p>
        </p:txBody>
      </p:sp>
    </p:spTree>
    <p:extLst>
      <p:ext uri="{BB962C8B-B14F-4D97-AF65-F5344CB8AC3E}">
        <p14:creationId xmlns:p14="http://schemas.microsoft.com/office/powerpoint/2010/main" val="2686587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269C4-1359-204D-A1B3-DCA47AA7C8A0}"/>
              </a:ext>
            </a:extLst>
          </p:cNvPr>
          <p:cNvSpPr>
            <a:spLocks noGrp="1"/>
          </p:cNvSpPr>
          <p:nvPr>
            <p:ph type="dt" sz="half" idx="10"/>
          </p:nvPr>
        </p:nvSpPr>
        <p:spPr/>
        <p:txBody>
          <a:bodyPr/>
          <a:lstStyle/>
          <a:p>
            <a:fld id="{B2C86080-8904-4BDD-A6D0-0A6F4DD66E1A}" type="datetimeFigureOut">
              <a:rPr lang="en-GB" smtClean="0"/>
              <a:t>18/06/2025</a:t>
            </a:fld>
            <a:endParaRPr lang="en-GB"/>
          </a:p>
        </p:txBody>
      </p:sp>
      <p:sp>
        <p:nvSpPr>
          <p:cNvPr id="3" name="Footer Placeholder 2">
            <a:extLst>
              <a:ext uri="{FF2B5EF4-FFF2-40B4-BE49-F238E27FC236}">
                <a16:creationId xmlns:a16="http://schemas.microsoft.com/office/drawing/2014/main" id="{A24E4F5D-DC93-F6AB-7D30-01F90E1FC8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ABA667A-C37A-172B-97FC-9AD8858FCC7A}"/>
              </a:ext>
            </a:extLst>
          </p:cNvPr>
          <p:cNvSpPr>
            <a:spLocks noGrp="1"/>
          </p:cNvSpPr>
          <p:nvPr>
            <p:ph type="sldNum" sz="quarter" idx="12"/>
          </p:nvPr>
        </p:nvSpPr>
        <p:spPr/>
        <p:txBody>
          <a:bodyPr/>
          <a:lstStyle/>
          <a:p>
            <a:fld id="{388BC78A-A539-4550-9801-40B5036F063D}" type="slidenum">
              <a:rPr lang="en-GB" smtClean="0"/>
              <a:t>‹#›</a:t>
            </a:fld>
            <a:endParaRPr lang="en-GB"/>
          </a:p>
        </p:txBody>
      </p:sp>
    </p:spTree>
    <p:extLst>
      <p:ext uri="{BB962C8B-B14F-4D97-AF65-F5344CB8AC3E}">
        <p14:creationId xmlns:p14="http://schemas.microsoft.com/office/powerpoint/2010/main" val="976038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421367F-2F4A-4B48-AAE5-5816704EBDE8}"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0321680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5910415-8276-4E7F-AECA-B589B021D3EC}"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410623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844DDCA-7E9B-4EF3-9BB2-74CAED1C82D3}"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918556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F98FAA4-A6AC-4DAB-8A5D-EE6F95276737}" type="datetime1">
              <a:rPr lang="nl-NL" smtClean="0">
                <a:solidFill>
                  <a:prstClr val="black">
                    <a:tint val="75000"/>
                  </a:prstClr>
                </a:solidFill>
              </a:rPr>
              <a:pPr/>
              <a:t>18-06-2025</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4409581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D244E494-F91E-431D-B31A-AFEFFD605BA9}" type="datetime1">
              <a:rPr lang="nl-NL" smtClean="0">
                <a:solidFill>
                  <a:prstClr val="black">
                    <a:tint val="75000"/>
                  </a:prstClr>
                </a:solidFill>
              </a:rPr>
              <a:pPr/>
              <a:t>18-06-2025</a:t>
            </a:fld>
            <a:endParaRPr lang="nl-NL">
              <a:solidFill>
                <a:prstClr val="black">
                  <a:tint val="75000"/>
                </a:prstClr>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416757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138BC6C8-83E7-49D8-935B-5B9BD545213E}" type="datetime1">
              <a:rPr lang="nl-NL" smtClean="0">
                <a:solidFill>
                  <a:prstClr val="black">
                    <a:tint val="75000"/>
                  </a:prstClr>
                </a:solidFill>
              </a:rPr>
              <a:pPr/>
              <a:t>18-06-2025</a:t>
            </a:fld>
            <a:endParaRPr lang="nl-NL">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352755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26496157-F945-486C-88E3-611AC6F089FB}" type="datetime1">
              <a:rPr lang="nl-NL" smtClean="0">
                <a:solidFill>
                  <a:prstClr val="black">
                    <a:tint val="75000"/>
                  </a:prstClr>
                </a:solidFill>
              </a:rPr>
              <a:pPr/>
              <a:t>18-06-2025</a:t>
            </a:fld>
            <a:endParaRPr lang="nl-NL">
              <a:solidFill>
                <a:prstClr val="black">
                  <a:tint val="75000"/>
                </a:prstClr>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92733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A699-7700-9056-E7FD-3D8D4414A08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8088FB3-C14E-86F0-5205-9CA38CC77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9D515F8-4A17-3D36-88E4-554ED2E805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EE3B6A7-ED80-BDE4-38FF-A6C9313D0B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E0EADE1-282E-F27F-9368-062F62ED976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E3821CA-6258-5467-D16B-CA2CD0876427}"/>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8" name="Footer Placeholder 7">
            <a:extLst>
              <a:ext uri="{FF2B5EF4-FFF2-40B4-BE49-F238E27FC236}">
                <a16:creationId xmlns:a16="http://schemas.microsoft.com/office/drawing/2014/main" id="{16842E57-32C9-1727-807E-C715E9E3AA9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D67673E-2AD5-139A-8099-0260BC0ED879}"/>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23999447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110F863-4327-41B4-9E60-EB272B3CA28F}" type="datetime1">
              <a:rPr lang="nl-NL" smtClean="0">
                <a:solidFill>
                  <a:prstClr val="black">
                    <a:tint val="75000"/>
                  </a:prstClr>
                </a:solidFill>
              </a:rPr>
              <a:pPr/>
              <a:t>18-06-2025</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2719546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9EAFBE12-8D35-4009-981A-6887545E9362}" type="datetime1">
              <a:rPr lang="nl-NL" smtClean="0">
                <a:solidFill>
                  <a:prstClr val="black">
                    <a:tint val="75000"/>
                  </a:prstClr>
                </a:solidFill>
              </a:rPr>
              <a:pPr/>
              <a:t>18-06-2025</a:t>
            </a:fld>
            <a:endParaRPr lang="nl-NL">
              <a:solidFill>
                <a:prstClr val="black">
                  <a:tint val="75000"/>
                </a:prstClr>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7510192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C24543-426A-4CD9-9222-8BEDE4AF62BE}"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869224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CA7542A-3F1F-43BE-9A4B-265F650AD172}"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632304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6D81-0CA5-24B8-C175-A47CDA728CC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B97FF9A-57A0-C337-9096-3385E9C825C2}"/>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4" name="Footer Placeholder 3">
            <a:extLst>
              <a:ext uri="{FF2B5EF4-FFF2-40B4-BE49-F238E27FC236}">
                <a16:creationId xmlns:a16="http://schemas.microsoft.com/office/drawing/2014/main" id="{E38B7B73-7F33-B0E3-7858-3A220D4435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DD5C68-E9B6-BD2E-76F1-8725DB898875}"/>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229566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442FD-1237-7CC4-0C23-7330BA14AA48}"/>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3" name="Footer Placeholder 2">
            <a:extLst>
              <a:ext uri="{FF2B5EF4-FFF2-40B4-BE49-F238E27FC236}">
                <a16:creationId xmlns:a16="http://schemas.microsoft.com/office/drawing/2014/main" id="{A9A74FD6-6DE0-72EB-61C2-357760C20B5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F374C31-BBEE-3E9C-4296-57A1D8EAFFF1}"/>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33778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48F1-48BC-DC45-9E02-E4E8740DCD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706719F-D21F-898B-8856-BE0D3B068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97D00702-F311-F127-02C9-1D8C582782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C3A065-4876-02E2-8F37-EA59EE84B5A7}"/>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6" name="Footer Placeholder 5">
            <a:extLst>
              <a:ext uri="{FF2B5EF4-FFF2-40B4-BE49-F238E27FC236}">
                <a16:creationId xmlns:a16="http://schemas.microsoft.com/office/drawing/2014/main" id="{4F49F898-71D6-4115-F550-662A124698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33FACD-6545-80D1-8718-1B38C610B284}"/>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173288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352E-F06B-B21A-F20E-04BD14D9EB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7F512C0-D19D-B830-302D-472DFD35F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AE2110E-02C9-C3CB-B14E-EAA15D3B3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DB3FD7-AC91-5CA3-693F-6C357D7CF477}"/>
              </a:ext>
            </a:extLst>
          </p:cNvPr>
          <p:cNvSpPr>
            <a:spLocks noGrp="1"/>
          </p:cNvSpPr>
          <p:nvPr>
            <p:ph type="dt" sz="half" idx="10"/>
          </p:nvPr>
        </p:nvSpPr>
        <p:spPr/>
        <p:txBody>
          <a:bodyPr/>
          <a:lstStyle/>
          <a:p>
            <a:fld id="{231C7901-746D-E847-A4FB-2AC7E2637AD6}" type="datetimeFigureOut">
              <a:rPr lang="en-GB" smtClean="0"/>
              <a:t>18/06/2025</a:t>
            </a:fld>
            <a:endParaRPr lang="en-GB"/>
          </a:p>
        </p:txBody>
      </p:sp>
      <p:sp>
        <p:nvSpPr>
          <p:cNvPr id="6" name="Footer Placeholder 5">
            <a:extLst>
              <a:ext uri="{FF2B5EF4-FFF2-40B4-BE49-F238E27FC236}">
                <a16:creationId xmlns:a16="http://schemas.microsoft.com/office/drawing/2014/main" id="{11623C49-126F-D1B8-2457-51998B850B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45DF3B-08E5-E9CC-B33F-23712D249BD8}"/>
              </a:ext>
            </a:extLst>
          </p:cNvPr>
          <p:cNvSpPr>
            <a:spLocks noGrp="1"/>
          </p:cNvSpPr>
          <p:nvPr>
            <p:ph type="sldNum" sz="quarter" idx="12"/>
          </p:nvPr>
        </p:nvSpPr>
        <p:spPr/>
        <p:txBody>
          <a:bodyPr/>
          <a:lstStyle/>
          <a:p>
            <a:fld id="{D69C9FE5-60B3-8E46-BD00-AB2C941A6A6D}" type="slidenum">
              <a:rPr lang="en-GB" smtClean="0"/>
              <a:t>‹#›</a:t>
            </a:fld>
            <a:endParaRPr lang="en-GB"/>
          </a:p>
        </p:txBody>
      </p:sp>
    </p:spTree>
    <p:extLst>
      <p:ext uri="{BB962C8B-B14F-4D97-AF65-F5344CB8AC3E}">
        <p14:creationId xmlns:p14="http://schemas.microsoft.com/office/powerpoint/2010/main" val="74968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7.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EA104-C82C-66A4-E8FC-B669D5B5DB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849223D-7475-130D-B53E-0C9F660D55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FCAF772-58B6-3C26-4069-3715627D8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C7901-746D-E847-A4FB-2AC7E2637AD6}" type="datetimeFigureOut">
              <a:rPr lang="en-GB" smtClean="0"/>
              <a:t>18/06/2025</a:t>
            </a:fld>
            <a:endParaRPr lang="en-GB"/>
          </a:p>
        </p:txBody>
      </p:sp>
      <p:sp>
        <p:nvSpPr>
          <p:cNvPr id="5" name="Footer Placeholder 4">
            <a:extLst>
              <a:ext uri="{FF2B5EF4-FFF2-40B4-BE49-F238E27FC236}">
                <a16:creationId xmlns:a16="http://schemas.microsoft.com/office/drawing/2014/main" id="{49F238B4-63B2-DE28-C5E5-635BC3CF4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6C41B2-21A0-2A65-BD0D-AFCCB6841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9C9FE5-60B3-8E46-BD00-AB2C941A6A6D}" type="slidenum">
              <a:rPr lang="en-GB" smtClean="0"/>
              <a:t>‹#›</a:t>
            </a:fld>
            <a:endParaRPr lang="en-GB"/>
          </a:p>
        </p:txBody>
      </p:sp>
    </p:spTree>
    <p:extLst>
      <p:ext uri="{BB962C8B-B14F-4D97-AF65-F5344CB8AC3E}">
        <p14:creationId xmlns:p14="http://schemas.microsoft.com/office/powerpoint/2010/main" val="3345092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132514"/>
            <a:ext cx="12192000" cy="725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27" name="Rectangle 10"/>
          <p:cNvSpPr>
            <a:spLocks noGrp="1" noChangeArrowheads="1"/>
          </p:cNvSpPr>
          <p:nvPr>
            <p:ph type="title"/>
          </p:nvPr>
        </p:nvSpPr>
        <p:spPr bwMode="auto">
          <a:xfrm>
            <a:off x="1223434" y="457200"/>
            <a:ext cx="1021291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nl-NL"/>
              <a:t>Click to edit Master title style</a:t>
            </a:r>
          </a:p>
        </p:txBody>
      </p:sp>
      <p:sp>
        <p:nvSpPr>
          <p:cNvPr id="1028" name="Rectangle 11"/>
          <p:cNvSpPr>
            <a:spLocks noGrp="1" noChangeArrowheads="1"/>
          </p:cNvSpPr>
          <p:nvPr>
            <p:ph type="body" idx="1"/>
          </p:nvPr>
        </p:nvSpPr>
        <p:spPr bwMode="auto">
          <a:xfrm>
            <a:off x="1234018" y="2286000"/>
            <a:ext cx="10198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1029" name="Rectangle 17"/>
          <p:cNvSpPr>
            <a:spLocks noChangeArrowheads="1"/>
          </p:cNvSpPr>
          <p:nvPr/>
        </p:nvSpPr>
        <p:spPr bwMode="auto">
          <a:xfrm>
            <a:off x="10187517" y="6297613"/>
            <a:ext cx="71966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fontAlgn="base">
              <a:spcBef>
                <a:spcPct val="0"/>
              </a:spcBef>
              <a:spcAft>
                <a:spcPct val="0"/>
              </a:spcAft>
            </a:pPr>
            <a:fld id="{166333BC-55C7-4FC2-A6F7-A7AECB2020EF}" type="slidenum">
              <a:rPr lang="nl-NL" sz="1300">
                <a:solidFill>
                  <a:srgbClr val="000000"/>
                </a:solidFill>
              </a:rPr>
              <a:pPr algn="r" fontAlgn="base">
                <a:spcBef>
                  <a:spcPct val="0"/>
                </a:spcBef>
                <a:spcAft>
                  <a:spcPct val="0"/>
                </a:spcAft>
              </a:pPr>
              <a:t>‹#›</a:t>
            </a:fld>
            <a:endParaRPr lang="nl-NL" sz="1300">
              <a:solidFill>
                <a:srgbClr val="000000"/>
              </a:solidFill>
            </a:endParaRPr>
          </a:p>
        </p:txBody>
      </p:sp>
      <p:sp>
        <p:nvSpPr>
          <p:cNvPr id="1030" name="Rectangle 19"/>
          <p:cNvSpPr>
            <a:spLocks noChangeArrowheads="1"/>
          </p:cNvSpPr>
          <p:nvPr userDrawn="1"/>
        </p:nvSpPr>
        <p:spPr bwMode="auto">
          <a:xfrm>
            <a:off x="0" y="6584950"/>
            <a:ext cx="12192000" cy="273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
        <p:nvSpPr>
          <p:cNvPr id="1031" name="Line 20"/>
          <p:cNvSpPr>
            <a:spLocks noChangeShapeType="1"/>
          </p:cNvSpPr>
          <p:nvPr userDrawn="1"/>
        </p:nvSpPr>
        <p:spPr bwMode="auto">
          <a:xfrm>
            <a:off x="0" y="6781800"/>
            <a:ext cx="12192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pic>
        <p:nvPicPr>
          <p:cNvPr id="1032" name="Picture 21" descr="TU_Delft_2.png                                                 00095E43Smidswater Server              C1CD65DB:"/>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62001" y="6184900"/>
            <a:ext cx="118321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22"/>
          <p:cNvSpPr>
            <a:spLocks noChangeShapeType="1"/>
          </p:cNvSpPr>
          <p:nvPr userDrawn="1"/>
        </p:nvSpPr>
        <p:spPr bwMode="auto">
          <a:xfrm>
            <a:off x="0" y="6134100"/>
            <a:ext cx="1219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en-US" sz="2200">
              <a:solidFill>
                <a:srgbClr val="000000"/>
              </a:solidFill>
            </a:endParaRPr>
          </a:p>
        </p:txBody>
      </p:sp>
      <p:sp>
        <p:nvSpPr>
          <p:cNvPr id="1034" name="Text Box 23"/>
          <p:cNvSpPr txBox="1">
            <a:spLocks noChangeArrowheads="1"/>
          </p:cNvSpPr>
          <p:nvPr userDrawn="1"/>
        </p:nvSpPr>
        <p:spPr bwMode="auto">
          <a:xfrm>
            <a:off x="4165600" y="6248401"/>
            <a:ext cx="58928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ahoma" pitchFamily="34" charset="0"/>
              </a:defRPr>
            </a:lvl1pPr>
            <a:lvl2pPr marL="742950" indent="-285750" eaLnBrk="0" hangingPunct="0">
              <a:defRPr sz="2200">
                <a:solidFill>
                  <a:schemeClr val="tx1"/>
                </a:solidFill>
                <a:latin typeface="Tahoma" pitchFamily="34" charset="0"/>
              </a:defRPr>
            </a:lvl2pPr>
            <a:lvl3pPr marL="1143000" indent="-228600" eaLnBrk="0" hangingPunct="0">
              <a:defRPr sz="2200">
                <a:solidFill>
                  <a:schemeClr val="tx1"/>
                </a:solidFill>
                <a:latin typeface="Tahoma" pitchFamily="34" charset="0"/>
              </a:defRPr>
            </a:lvl3pPr>
            <a:lvl4pPr marL="1600200" indent="-228600" eaLnBrk="0" hangingPunct="0">
              <a:defRPr sz="2200">
                <a:solidFill>
                  <a:schemeClr val="tx1"/>
                </a:solidFill>
                <a:latin typeface="Tahoma" pitchFamily="34" charset="0"/>
              </a:defRPr>
            </a:lvl4pPr>
            <a:lvl5pPr marL="2057400" indent="-228600" eaLnBrk="0" hangingPunct="0">
              <a:defRPr sz="2200">
                <a:solidFill>
                  <a:schemeClr val="tx1"/>
                </a:solidFill>
                <a:latin typeface="Tahoma" pitchFamily="34" charset="0"/>
              </a:defRPr>
            </a:lvl5pPr>
            <a:lvl6pPr marL="2514600" indent="-228600" algn="r" eaLnBrk="0" fontAlgn="base" hangingPunct="0">
              <a:spcBef>
                <a:spcPct val="0"/>
              </a:spcBef>
              <a:spcAft>
                <a:spcPct val="0"/>
              </a:spcAft>
              <a:defRPr sz="2200">
                <a:solidFill>
                  <a:schemeClr val="tx1"/>
                </a:solidFill>
                <a:latin typeface="Tahoma" pitchFamily="34" charset="0"/>
              </a:defRPr>
            </a:lvl6pPr>
            <a:lvl7pPr marL="2971800" indent="-228600" algn="r" eaLnBrk="0" fontAlgn="base" hangingPunct="0">
              <a:spcBef>
                <a:spcPct val="0"/>
              </a:spcBef>
              <a:spcAft>
                <a:spcPct val="0"/>
              </a:spcAft>
              <a:defRPr sz="2200">
                <a:solidFill>
                  <a:schemeClr val="tx1"/>
                </a:solidFill>
                <a:latin typeface="Tahoma" pitchFamily="34" charset="0"/>
              </a:defRPr>
            </a:lvl7pPr>
            <a:lvl8pPr marL="3429000" indent="-228600" algn="r" eaLnBrk="0" fontAlgn="base" hangingPunct="0">
              <a:spcBef>
                <a:spcPct val="0"/>
              </a:spcBef>
              <a:spcAft>
                <a:spcPct val="0"/>
              </a:spcAft>
              <a:defRPr sz="2200">
                <a:solidFill>
                  <a:schemeClr val="tx1"/>
                </a:solidFill>
                <a:latin typeface="Tahoma" pitchFamily="34" charset="0"/>
              </a:defRPr>
            </a:lvl8pPr>
            <a:lvl9pPr marL="3886200" indent="-228600" algn="r" eaLnBrk="0" fontAlgn="base" hangingPunct="0">
              <a:spcBef>
                <a:spcPct val="0"/>
              </a:spcBef>
              <a:spcAft>
                <a:spcPct val="0"/>
              </a:spcAft>
              <a:defRPr sz="2200">
                <a:solidFill>
                  <a:schemeClr val="tx1"/>
                </a:solidFill>
                <a:latin typeface="Tahoma" pitchFamily="34" charset="0"/>
              </a:defRPr>
            </a:lvl9pPr>
          </a:lstStyle>
          <a:p>
            <a:pPr algn="r" eaLnBrk="1" fontAlgn="base" hangingPunct="1">
              <a:spcBef>
                <a:spcPct val="50000"/>
              </a:spcBef>
              <a:spcAft>
                <a:spcPct val="0"/>
              </a:spcAft>
              <a:defRPr/>
            </a:pPr>
            <a:r>
              <a:rPr lang="nl-NL" sz="1300">
                <a:solidFill>
                  <a:srgbClr val="108BD9"/>
                </a:solidFill>
                <a:latin typeface="ArialMS" charset="0"/>
              </a:rPr>
              <a:t>Regret in Traveler Decision Making</a:t>
            </a:r>
            <a:endParaRPr lang="nl-NL" sz="1400">
              <a:solidFill>
                <a:srgbClr val="108BD9"/>
              </a:solidFill>
              <a:latin typeface="ArialMS" charset="0"/>
            </a:endParaRPr>
          </a:p>
        </p:txBody>
      </p:sp>
      <p:sp>
        <p:nvSpPr>
          <p:cNvPr id="1035" name="Rectangle 28"/>
          <p:cNvSpPr>
            <a:spLocks noChangeArrowheads="1"/>
          </p:cNvSpPr>
          <p:nvPr userDrawn="1"/>
        </p:nvSpPr>
        <p:spPr bwMode="auto">
          <a:xfrm>
            <a:off x="0" y="0"/>
            <a:ext cx="626533" cy="2057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fontAlgn="base">
              <a:spcBef>
                <a:spcPct val="0"/>
              </a:spcBef>
              <a:spcAft>
                <a:spcPct val="0"/>
              </a:spcAft>
            </a:pPr>
            <a:endParaRPr lang="nl-NL" sz="2200">
              <a:solidFill>
                <a:srgbClr val="000000"/>
              </a:solidFill>
            </a:endParaRPr>
          </a:p>
        </p:txBody>
      </p:sp>
    </p:spTree>
    <p:extLst>
      <p:ext uri="{BB962C8B-B14F-4D97-AF65-F5344CB8AC3E}">
        <p14:creationId xmlns:p14="http://schemas.microsoft.com/office/powerpoint/2010/main" val="854854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chemeClr val="bg2"/>
        </a:buClr>
        <a:buChar char="•"/>
        <a:defRPr sz="2000">
          <a:solidFill>
            <a:schemeClr val="tx1"/>
          </a:solidFill>
          <a:latin typeface="+mn-lt"/>
          <a:ea typeface="+mn-ea"/>
          <a:cs typeface="+mn-cs"/>
        </a:defRPr>
      </a:lvl1pPr>
      <a:lvl2pPr marL="576263" indent="-190500" algn="l" rtl="0" eaLnBrk="0" fontAlgn="base" hangingPunct="0">
        <a:lnSpc>
          <a:spcPts val="2500"/>
        </a:lnSpc>
        <a:spcBef>
          <a:spcPct val="0"/>
        </a:spcBef>
        <a:spcAft>
          <a:spcPct val="0"/>
        </a:spcAft>
        <a:buClr>
          <a:schemeClr val="bg2"/>
        </a:buClr>
        <a:buFont typeface="Times" pitchFamily="18" charset="0"/>
        <a:buChar char="•"/>
        <a:defRPr>
          <a:solidFill>
            <a:schemeClr val="tx1"/>
          </a:solidFill>
          <a:latin typeface="+mn-lt"/>
        </a:defRPr>
      </a:lvl2pPr>
      <a:lvl3pPr marL="957263" indent="-190500" algn="l" rtl="0" eaLnBrk="0" fontAlgn="base" hangingPunct="0">
        <a:lnSpc>
          <a:spcPts val="2500"/>
        </a:lnSpc>
        <a:spcBef>
          <a:spcPct val="0"/>
        </a:spcBef>
        <a:spcAft>
          <a:spcPct val="0"/>
        </a:spcAft>
        <a:buClr>
          <a:schemeClr val="bg2"/>
        </a:buClr>
        <a:buFont typeface="Times" pitchFamily="18" charset="0"/>
        <a:buChar char="•"/>
        <a:defRPr sz="1600">
          <a:solidFill>
            <a:schemeClr val="tx1"/>
          </a:solidFill>
          <a:latin typeface="+mn-lt"/>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defRPr>
      </a:lvl4pPr>
      <a:lvl5pPr marL="1719263" indent="-190500" algn="l" rtl="0" eaLnBrk="0" fontAlgn="base" hangingPunct="0">
        <a:lnSpc>
          <a:spcPts val="2500"/>
        </a:lnSpc>
        <a:spcBef>
          <a:spcPct val="0"/>
        </a:spcBef>
        <a:spcAft>
          <a:spcPct val="0"/>
        </a:spcAft>
        <a:buClr>
          <a:schemeClr val="bg2"/>
        </a:buClr>
        <a:buChar char="•"/>
        <a:defRPr sz="1200">
          <a:solidFill>
            <a:schemeClr val="tx1"/>
          </a:solidFill>
          <a:latin typeface="+mn-lt"/>
        </a:defRPr>
      </a:lvl5pPr>
      <a:lvl6pPr marL="2176463" indent="-190500" algn="l" rtl="0" fontAlgn="base">
        <a:lnSpc>
          <a:spcPts val="2500"/>
        </a:lnSpc>
        <a:spcBef>
          <a:spcPct val="0"/>
        </a:spcBef>
        <a:spcAft>
          <a:spcPct val="0"/>
        </a:spcAft>
        <a:buClr>
          <a:schemeClr val="bg2"/>
        </a:buClr>
        <a:buChar char="•"/>
        <a:defRPr sz="1200">
          <a:solidFill>
            <a:schemeClr val="tx1"/>
          </a:solidFill>
          <a:latin typeface="+mn-lt"/>
        </a:defRPr>
      </a:lvl6pPr>
      <a:lvl7pPr marL="2633663" indent="-190500" algn="l" rtl="0" fontAlgn="base">
        <a:lnSpc>
          <a:spcPts val="2500"/>
        </a:lnSpc>
        <a:spcBef>
          <a:spcPct val="0"/>
        </a:spcBef>
        <a:spcAft>
          <a:spcPct val="0"/>
        </a:spcAft>
        <a:buClr>
          <a:schemeClr val="bg2"/>
        </a:buClr>
        <a:buChar char="•"/>
        <a:defRPr sz="1200">
          <a:solidFill>
            <a:schemeClr val="tx1"/>
          </a:solidFill>
          <a:latin typeface="+mn-lt"/>
        </a:defRPr>
      </a:lvl7pPr>
      <a:lvl8pPr marL="3090863" indent="-190500" algn="l" rtl="0" fontAlgn="base">
        <a:lnSpc>
          <a:spcPts val="2500"/>
        </a:lnSpc>
        <a:spcBef>
          <a:spcPct val="0"/>
        </a:spcBef>
        <a:spcAft>
          <a:spcPct val="0"/>
        </a:spcAft>
        <a:buClr>
          <a:schemeClr val="bg2"/>
        </a:buClr>
        <a:buChar char="•"/>
        <a:defRPr sz="1200">
          <a:solidFill>
            <a:schemeClr val="tx1"/>
          </a:solidFill>
          <a:latin typeface="+mn-lt"/>
        </a:defRPr>
      </a:lvl8pPr>
      <a:lvl9pPr marL="3548063" indent="-190500" algn="l" rtl="0" fontAlgn="base">
        <a:lnSpc>
          <a:spcPts val="2500"/>
        </a:lnSpc>
        <a:spcBef>
          <a:spcPct val="0"/>
        </a:spcBef>
        <a:spcAft>
          <a:spcPct val="0"/>
        </a:spcAft>
        <a:buClr>
          <a:schemeClr val="bg2"/>
        </a:buClr>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99A35-E2B0-4028-8D0E-E17FB9C7392D}" type="datetime1">
              <a:rPr lang="nl-NL" smtClean="0">
                <a:solidFill>
                  <a:prstClr val="black">
                    <a:tint val="75000"/>
                  </a:prstClr>
                </a:solidFill>
              </a:rPr>
              <a:pPr/>
              <a:t>18-06-2025</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409081045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3930050908"/>
      </p:ext>
    </p:extLst>
  </p:cSld>
  <p:clrMap bg1="lt1" tx1="dk1" bg2="lt2" tx2="dk2" accent1="accent1" accent2="accent2" accent3="accent3" accent4="accent4" accent5="accent5" accent6="accent6" hlink="hlink" folHlink="folHlink"/>
  <p:sldLayoutIdLst>
    <p:sldLayoutId id="2147483688" r:id="rId1"/>
    <p:sldLayoutId id="2147483707"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1306380561"/>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A20D4-431B-F797-0747-841E231FFFBC}"/>
              </a:ext>
            </a:extLst>
          </p:cNvPr>
          <p:cNvSpPr>
            <a:spLocks noGrp="1"/>
          </p:cNvSpPr>
          <p:nvPr>
            <p:ph type="title"/>
          </p:nvPr>
        </p:nvSpPr>
        <p:spPr>
          <a:xfrm>
            <a:off x="715992" y="136525"/>
            <a:ext cx="10791646" cy="898645"/>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067E53F-6D0D-C8D1-3747-6448C08EE0C0}"/>
              </a:ext>
            </a:extLst>
          </p:cNvPr>
          <p:cNvSpPr>
            <a:spLocks noGrp="1"/>
          </p:cNvSpPr>
          <p:nvPr>
            <p:ph type="body" idx="1"/>
          </p:nvPr>
        </p:nvSpPr>
        <p:spPr>
          <a:xfrm>
            <a:off x="715992" y="1216324"/>
            <a:ext cx="10791646" cy="5641675"/>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a:extLst>
              <a:ext uri="{FF2B5EF4-FFF2-40B4-BE49-F238E27FC236}">
                <a16:creationId xmlns:a16="http://schemas.microsoft.com/office/drawing/2014/main" id="{499AA5CE-5ABB-08FC-C1DB-98A1B0B5639C}"/>
              </a:ext>
            </a:extLst>
          </p:cNvPr>
          <p:cNvSpPr>
            <a:spLocks noGrp="1"/>
          </p:cNvSpPr>
          <p:nvPr>
            <p:ph type="sldNum" sz="quarter" idx="4"/>
          </p:nvPr>
        </p:nvSpPr>
        <p:spPr>
          <a:xfrm>
            <a:off x="10308566" y="6356350"/>
            <a:ext cx="11990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60780-9D08-400B-AB0B-A1DD33AEF2DB}" type="slidenum">
              <a:rPr lang="en-GB" smtClean="0"/>
              <a:t>‹#›</a:t>
            </a:fld>
            <a:endParaRPr lang="en-GB"/>
          </a:p>
        </p:txBody>
      </p:sp>
    </p:spTree>
    <p:extLst>
      <p:ext uri="{BB962C8B-B14F-4D97-AF65-F5344CB8AC3E}">
        <p14:creationId xmlns:p14="http://schemas.microsoft.com/office/powerpoint/2010/main" val="296390014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20" r:id="rId3"/>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9600" y="1600201"/>
            <a:ext cx="10972800" cy="51212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38A88-BFD1-4DDE-9255-0657B8D83B52}"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678208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19.png"/><Relationship Id="rId11" Type="http://schemas.openxmlformats.org/officeDocument/2006/relationships/image" Target="../media/image160.pn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29.wmf"/><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oleObject" Target="../embeddings/oleObject3.bin"/><Relationship Id="rId5" Type="http://schemas.openxmlformats.org/officeDocument/2006/relationships/image" Target="../media/image28.png"/><Relationship Id="rId4" Type="http://schemas.openxmlformats.org/officeDocument/2006/relationships/image" Target="../media/image27.emf"/><Relationship Id="rId9" Type="http://schemas.openxmlformats.org/officeDocument/2006/relationships/image" Target="../media/image30.wmf"/></Relationships>
</file>

<file path=ppt/slides/_rels/slide2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jpeg"/><Relationship Id="rId7" Type="http://schemas.openxmlformats.org/officeDocument/2006/relationships/image" Target="../media/image34.wmf"/><Relationship Id="rId2" Type="http://schemas.openxmlformats.org/officeDocument/2006/relationships/notesSlide" Target="../notesSlides/notesSlide22.xml"/><Relationship Id="rId1" Type="http://schemas.openxmlformats.org/officeDocument/2006/relationships/slideLayout" Target="../slideLayouts/slideLayout40.xml"/><Relationship Id="rId6" Type="http://schemas.openxmlformats.org/officeDocument/2006/relationships/oleObject" Target="../embeddings/oleObject6.bin"/><Relationship Id="rId5" Type="http://schemas.openxmlformats.org/officeDocument/2006/relationships/image" Target="../media/image34.w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0.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0.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6.xml"/><Relationship Id="rId1" Type="http://schemas.openxmlformats.org/officeDocument/2006/relationships/slideLayout" Target="../slideLayouts/slideLayout40.xml"/><Relationship Id="rId5" Type="http://schemas.openxmlformats.org/officeDocument/2006/relationships/image" Target="../media/image43.png"/><Relationship Id="rId4" Type="http://schemas.openxmlformats.org/officeDocument/2006/relationships/image" Target="../media/image42.tmp"/></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0.xml"/><Relationship Id="rId5" Type="http://schemas.openxmlformats.org/officeDocument/2006/relationships/image" Target="../media/image45.w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0.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7.bin"/><Relationship Id="rId1" Type="http://schemas.openxmlformats.org/officeDocument/2006/relationships/slideLayout" Target="../slideLayouts/slideLayout40.xml"/><Relationship Id="rId6" Type="http://schemas.openxmlformats.org/officeDocument/2006/relationships/oleObject" Target="../embeddings/oleObject10.bin"/><Relationship Id="rId5" Type="http://schemas.openxmlformats.org/officeDocument/2006/relationships/image" Target="../media/image60.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2.tmp"/><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1.bin"/><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1.bin"/><Relationship Id="rId1" Type="http://schemas.openxmlformats.org/officeDocument/2006/relationships/slideLayout" Target="../slideLayouts/slideLayout44.xml"/><Relationship Id="rId5" Type="http://schemas.openxmlformats.org/officeDocument/2006/relationships/image" Target="../media/image67.wmf"/><Relationship Id="rId4" Type="http://schemas.openxmlformats.org/officeDocument/2006/relationships/oleObject" Target="../embeddings/oleObject12.bin"/></Relationships>
</file>

<file path=ppt/slides/_rels/slide4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3.bin"/><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3.bin"/><Relationship Id="rId1" Type="http://schemas.openxmlformats.org/officeDocument/2006/relationships/slideLayout" Target="../slideLayouts/slideLayout44.xml"/><Relationship Id="rId5" Type="http://schemas.openxmlformats.org/officeDocument/2006/relationships/image" Target="../media/image69.wmf"/><Relationship Id="rId4" Type="http://schemas.openxmlformats.org/officeDocument/2006/relationships/oleObject" Target="../embeddings/oleObject14.bin"/></Relationships>
</file>

<file path=ppt/slides/_rels/slide51.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15.bin"/><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15.bin"/><Relationship Id="rId1" Type="http://schemas.openxmlformats.org/officeDocument/2006/relationships/slideLayout" Target="../slideLayouts/slideLayout44.xml"/><Relationship Id="rId5" Type="http://schemas.openxmlformats.org/officeDocument/2006/relationships/image" Target="../media/image71.wmf"/><Relationship Id="rId4"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17.bin"/><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18.bin"/><Relationship Id="rId1" Type="http://schemas.openxmlformats.org/officeDocument/2006/relationships/slideLayout" Target="../slideLayouts/slideLayout44.xml"/><Relationship Id="rId5" Type="http://schemas.openxmlformats.org/officeDocument/2006/relationships/image" Target="../media/image72.wmf"/><Relationship Id="rId4"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74.png"/><Relationship Id="rId1" Type="http://schemas.openxmlformats.org/officeDocument/2006/relationships/slideLayout" Target="../slideLayouts/slideLayout44.xml"/><Relationship Id="rId4" Type="http://schemas.openxmlformats.org/officeDocument/2006/relationships/image" Target="../media/image72.wmf"/></Relationships>
</file>

<file path=ppt/slides/_rels/slide56.x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7.wmf"/><Relationship Id="rId2" Type="http://schemas.openxmlformats.org/officeDocument/2006/relationships/oleObject" Target="../embeddings/oleObject19.bin"/><Relationship Id="rId1" Type="http://schemas.openxmlformats.org/officeDocument/2006/relationships/slideLayout" Target="../slideLayouts/slideLayout44.xml"/><Relationship Id="rId6" Type="http://schemas.openxmlformats.org/officeDocument/2006/relationships/oleObject" Target="../embeddings/oleObject21.bin"/><Relationship Id="rId5" Type="http://schemas.openxmlformats.org/officeDocument/2006/relationships/image" Target="../media/image76.wmf"/><Relationship Id="rId4" Type="http://schemas.openxmlformats.org/officeDocument/2006/relationships/oleObject" Target="../embeddings/oleObject20.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7.xml"/><Relationship Id="rId5" Type="http://schemas.openxmlformats.org/officeDocument/2006/relationships/image" Target="../media/image8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7.xml"/><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jpe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7.xml"/><Relationship Id="rId4" Type="http://schemas.openxmlformats.org/officeDocument/2006/relationships/image" Target="../media/image3.jpeg"/></Relationships>
</file>

<file path=ppt/slides/_rels/slide7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jpe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3.jpe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63552" y="764704"/>
            <a:ext cx="8136904" cy="5112568"/>
          </a:xfrm>
          <a:noFill/>
        </p:spPr>
        <p:txBody>
          <a:bodyPr/>
          <a:lstStyle/>
          <a:p>
            <a:pPr algn="ctr"/>
            <a:r>
              <a:rPr lang="en-GB" sz="3200" b="1" dirty="0">
                <a:solidFill>
                  <a:schemeClr val="bg2"/>
                </a:solidFill>
                <a:latin typeface="Calibri" panose="020F0502020204030204" pitchFamily="34" charset="0"/>
              </a:rPr>
              <a:t>Demanda de Transporte</a:t>
            </a:r>
            <a:br>
              <a:rPr lang="en-GB" sz="4000" b="1" dirty="0">
                <a:solidFill>
                  <a:schemeClr val="bg2"/>
                </a:solidFill>
                <a:latin typeface="Calibri" panose="020F0502020204030204" pitchFamily="34" charset="0"/>
              </a:rPr>
            </a:br>
            <a:br>
              <a:rPr lang="en-GB" sz="4000" b="1" dirty="0">
                <a:solidFill>
                  <a:schemeClr val="bg2"/>
                </a:solidFill>
                <a:latin typeface="Calibri" panose="020F0502020204030204" pitchFamily="34" charset="0"/>
              </a:rPr>
            </a:br>
            <a:r>
              <a:rPr lang="en-GB" sz="3200" i="1" dirty="0">
                <a:latin typeface="Calibri" panose="020F0502020204030204" pitchFamily="34" charset="0"/>
              </a:rPr>
              <a:t>Machine learning approaches for discrete choice analysis</a:t>
            </a:r>
            <a:br>
              <a:rPr lang="en-GB" sz="3200" b="1" dirty="0">
                <a:solidFill>
                  <a:schemeClr val="bg2"/>
                </a:solidFill>
                <a:latin typeface="Calibri" panose="020F0502020204030204" pitchFamily="34" charset="0"/>
              </a:rPr>
            </a:br>
            <a:br>
              <a:rPr lang="en-GB" sz="3200" b="1" i="1" dirty="0">
                <a:latin typeface="Calibri" panose="020F0502020204030204" pitchFamily="34" charset="0"/>
              </a:rPr>
            </a:br>
            <a:br>
              <a:rPr lang="en-GB" sz="3200" b="1" dirty="0">
                <a:latin typeface="Calibri" panose="020F0502020204030204" pitchFamily="34" charset="0"/>
              </a:rPr>
            </a:br>
            <a:r>
              <a:rPr lang="en-GB" sz="2200" b="1" dirty="0">
                <a:latin typeface="Calibri" panose="020F0502020204030204" pitchFamily="34" charset="0"/>
              </a:rPr>
              <a:t>Gabriel Nova</a:t>
            </a:r>
            <a:br>
              <a:rPr lang="en-GB" sz="2200" b="1" dirty="0">
                <a:latin typeface="Calibri" panose="020F0502020204030204" pitchFamily="34" charset="0"/>
              </a:rPr>
            </a:br>
            <a:r>
              <a:rPr lang="en-GB" sz="2200" b="1" dirty="0">
                <a:latin typeface="Calibri" panose="020F0502020204030204" pitchFamily="34" charset="0"/>
              </a:rPr>
              <a:t>Sander van </a:t>
            </a:r>
            <a:r>
              <a:rPr lang="en-GB" sz="2200" b="1" dirty="0" err="1">
                <a:latin typeface="Calibri" panose="020F0502020204030204" pitchFamily="34" charset="0"/>
              </a:rPr>
              <a:t>Cranenburgh</a:t>
            </a:r>
            <a:br>
              <a:rPr lang="en-GB" sz="2200" b="1" dirty="0">
                <a:latin typeface="Calibri" panose="020F0502020204030204" pitchFamily="34" charset="0"/>
              </a:rPr>
            </a:br>
            <a:br>
              <a:rPr lang="en-GB" sz="2200" b="1" dirty="0">
                <a:latin typeface="Calibri" panose="020F0502020204030204" pitchFamily="34" charset="0"/>
              </a:rPr>
            </a:br>
            <a:br>
              <a:rPr lang="en-GB" sz="1600" i="1" dirty="0">
                <a:latin typeface="Calibri" panose="020F0502020204030204" pitchFamily="34" charset="0"/>
              </a:rPr>
            </a:br>
            <a:r>
              <a:rPr lang="en-GB" sz="1600" i="1" dirty="0">
                <a:latin typeface="Calibri" panose="020F0502020204030204" pitchFamily="34" charset="0"/>
              </a:rPr>
              <a:t>CityAI lab</a:t>
            </a:r>
            <a:br>
              <a:rPr lang="en-GB" sz="1600" i="1" dirty="0">
                <a:latin typeface="Calibri" panose="020F0502020204030204" pitchFamily="34" charset="0"/>
              </a:rPr>
            </a:br>
            <a:r>
              <a:rPr lang="en-GB" sz="1600" i="1" dirty="0">
                <a:latin typeface="Calibri" panose="020F0502020204030204" pitchFamily="34" charset="0"/>
              </a:rPr>
              <a:t>Section of Transport and Logistics</a:t>
            </a:r>
            <a:br>
              <a:rPr lang="en-GB" sz="1600" i="1" dirty="0">
                <a:latin typeface="Calibri" panose="020F0502020204030204" pitchFamily="34" charset="0"/>
              </a:rPr>
            </a:br>
            <a:r>
              <a:rPr lang="en-GB" sz="1600" i="1" dirty="0">
                <a:latin typeface="Calibri" panose="020F0502020204030204" pitchFamily="34" charset="0"/>
              </a:rPr>
              <a:t>Faculty of Technology, Policy and Management</a:t>
            </a:r>
            <a:br>
              <a:rPr lang="en-GB" sz="1600" i="1" dirty="0">
                <a:latin typeface="Calibri" panose="020F0502020204030204" pitchFamily="34" charset="0"/>
              </a:rPr>
            </a:br>
            <a:r>
              <a:rPr lang="en-GB" sz="1600" i="1" dirty="0">
                <a:latin typeface="Calibri" panose="020F0502020204030204" pitchFamily="34" charset="0"/>
              </a:rPr>
              <a:t>Delft University of Technology</a:t>
            </a:r>
            <a:endParaRPr lang="en-GB" sz="1800" i="1" dirty="0">
              <a:latin typeface="Calibri" panose="020F0502020204030204" pitchFamily="34" charset="0"/>
            </a:endParaRPr>
          </a:p>
        </p:txBody>
      </p:sp>
    </p:spTree>
    <p:extLst>
      <p:ext uri="{BB962C8B-B14F-4D97-AF65-F5344CB8AC3E}">
        <p14:creationId xmlns:p14="http://schemas.microsoft.com/office/powerpoint/2010/main" val="165789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120255" y="2217054"/>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a:t>
            </a:r>
            <a:r>
              <a:rPr kumimoji="0" lang="en-GB" sz="1800" b="1" i="0" u="none" strike="noStrike" kern="1200" cap="none" spc="0" normalizeH="0" baseline="0" noProof="0" dirty="0">
                <a:ln>
                  <a:noFill/>
                </a:ln>
                <a:solidFill>
                  <a:prstClr val="black"/>
                </a:solidFill>
                <a:effectLst/>
                <a:uLnTx/>
                <a:uFillTx/>
                <a:latin typeface="Calibri"/>
                <a:ea typeface="+mn-ea"/>
                <a:cs typeface="+mn-cs"/>
              </a:rPr>
              <a:t>based on theory</a:t>
            </a:r>
            <a:endParaRPr kumimoji="0" lang="en-GB" sz="18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6068156" y="1628800"/>
            <a:ext cx="6004508"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How does this work out in choice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Random Utility Theory: </a:t>
            </a:r>
            <a:r>
              <a:rPr kumimoji="0" lang="en-US"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Samuelson 1948Luce 1959  Lancaster 1966  McFadden, 1974</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Alternative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i</a:t>
            </a:r>
            <a:r>
              <a:rPr kumimoji="0" lang="en-US" sz="1800" b="0" i="0" u="none" strike="noStrike" kern="1200" cap="none" spc="0" normalizeH="0" baseline="0" noProof="0" dirty="0">
                <a:ln>
                  <a:noFill/>
                </a:ln>
                <a:solidFill>
                  <a:srgbClr val="0070C0"/>
                </a:solidFill>
                <a:effectLst/>
                <a:uLnTx/>
                <a:uFillTx/>
                <a:latin typeface="Calibri"/>
                <a:ea typeface="+mn-ea"/>
                <a:cs typeface="+mn-cs"/>
              </a:rPr>
              <a:t> is chosen if and only if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0" u="none" strike="noStrike" kern="1200" cap="none" spc="0" normalizeH="0" baseline="0" noProof="0" dirty="0">
                <a:ln>
                  <a:noFill/>
                </a:ln>
                <a:solidFill>
                  <a:srgbClr val="0070C0"/>
                </a:solidFill>
                <a:effectLst/>
                <a:uLnTx/>
                <a:uFillTx/>
                <a:latin typeface="Calibri"/>
                <a:ea typeface="+mn-ea"/>
                <a:cs typeface="+mn-cs"/>
              </a:rPr>
              <a:t> &gt;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j</a:t>
            </a:r>
            <a:r>
              <a:rPr kumimoji="0" lang="en-US" sz="1800" b="0" i="0" u="none" strike="noStrike" kern="1200" cap="none" spc="0" normalizeH="0" baseline="0" noProof="0" dirty="0">
                <a:ln>
                  <a:noFill/>
                </a:ln>
                <a:solidFill>
                  <a:srgbClr val="0070C0"/>
                </a:solidFill>
                <a:effectLst/>
                <a:uLnTx/>
                <a:uFillTx/>
                <a:latin typeface="Calibri"/>
                <a:ea typeface="+mn-ea"/>
                <a:cs typeface="+mn-cs"/>
              </a:rPr>
              <a:t> ∀ </a:t>
            </a:r>
            <a:r>
              <a:rPr kumimoji="0" lang="en-US" sz="1800" b="0" i="1" u="none" strike="noStrike" kern="1200" cap="none" spc="0" normalizeH="0" baseline="0" noProof="0" dirty="0">
                <a:ln>
                  <a:noFill/>
                </a:ln>
                <a:solidFill>
                  <a:srgbClr val="0070C0"/>
                </a:solidFill>
                <a:effectLst/>
                <a:uLnTx/>
                <a:uFillTx/>
                <a:latin typeface="Calibri"/>
                <a:ea typeface="+mn-ea"/>
                <a:cs typeface="+mn-cs"/>
              </a:rPr>
              <a:t>j</a:t>
            </a:r>
            <a:r>
              <a:rPr kumimoji="0" lang="en-US" sz="1800" b="0" i="0" u="none" strike="noStrike" kern="1200" cap="none" spc="0" normalizeH="0" baseline="0" noProof="0" dirty="0">
                <a:ln>
                  <a:noFill/>
                </a:ln>
                <a:solidFill>
                  <a:srgbClr val="0070C0"/>
                </a:solidFill>
                <a:effectLst/>
                <a:uLnTx/>
                <a:uFillTx/>
                <a:latin typeface="Calibri"/>
                <a:ea typeface="+mn-ea"/>
                <a:cs typeface="+mn-cs"/>
              </a:rPr>
              <a:t> ≠ </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i</a:t>
            </a: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1" u="none" strike="noStrike" kern="1200" cap="none" spc="0" normalizeH="0" baseline="0" noProof="0" dirty="0" err="1">
                <a:ln>
                  <a:noFill/>
                </a:ln>
                <a:solidFill>
                  <a:srgbClr val="0070C0"/>
                </a:solidFill>
                <a:effectLst/>
                <a:uLnTx/>
                <a:uFillTx/>
                <a:latin typeface="Calibri"/>
                <a:ea typeface="+mn-ea"/>
                <a:cs typeface="+mn-cs"/>
              </a:rPr>
              <a:t>U</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V</a:t>
            </a:r>
            <a:r>
              <a:rPr kumimoji="0" lang="en-US" sz="1800" b="0" i="1" u="none" strike="noStrike" kern="1200" cap="none" spc="0" normalizeH="0" baseline="-25000" noProof="0" dirty="0">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a:t>
            </a:r>
            <a:r>
              <a:rPr kumimoji="0" lang="el-GR" sz="1800" b="0" i="1" u="none" strike="noStrike" kern="1200" cap="none" spc="0" normalizeH="0" baseline="0" noProof="0" dirty="0">
                <a:ln>
                  <a:noFill/>
                </a:ln>
                <a:solidFill>
                  <a:srgbClr val="0070C0"/>
                </a:solidFill>
                <a:effectLst/>
                <a:uLnTx/>
                <a:uFillTx/>
                <a:latin typeface="Calibri"/>
                <a:ea typeface="+mn-ea"/>
                <a:cs typeface="+mn-cs"/>
              </a:rPr>
              <a:t>ε</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1" u="none" strike="noStrike" kern="1200" cap="none" spc="0" normalizeH="0" baseline="0" noProof="0" dirty="0">
                <a:ln>
                  <a:noFill/>
                </a:ln>
                <a:solidFill>
                  <a:srgbClr val="0070C0"/>
                </a:solidFill>
                <a:effectLst/>
                <a:uLnTx/>
                <a:uFillTx/>
                <a:latin typeface="Calibri"/>
                <a:ea typeface="+mn-ea"/>
                <a:cs typeface="+mn-cs"/>
              </a:rPr>
              <a:t>V</a:t>
            </a:r>
            <a:r>
              <a:rPr kumimoji="0" lang="en-US" sz="1800" b="0" i="1" u="none" strike="noStrike" kern="1200" cap="none" spc="0" normalizeH="0" baseline="-25000" noProof="0" dirty="0">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f(</a:t>
            </a:r>
            <a:r>
              <a:rPr kumimoji="0" lang="en-US" sz="1800" b="0" i="1" u="none" strike="noStrike" kern="1200" cap="none" spc="0" normalizeH="0" baseline="0" noProof="0" dirty="0" err="1">
                <a:ln>
                  <a:noFill/>
                </a:ln>
                <a:solidFill>
                  <a:srgbClr val="0070C0"/>
                </a:solidFill>
                <a:effectLst/>
                <a:uLnTx/>
                <a:uFillTx/>
                <a:latin typeface="Calibri"/>
                <a:ea typeface="+mn-ea"/>
                <a:cs typeface="+mn-cs"/>
              </a:rPr>
              <a:t>x</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im</a:t>
            </a:r>
            <a:r>
              <a:rPr kumimoji="0" lang="en-US" sz="1800" b="0" i="1" u="none" strike="noStrike" kern="1200" cap="none" spc="0" normalizeH="0" baseline="0" noProof="0" dirty="0">
                <a:ln>
                  <a:noFill/>
                </a:ln>
                <a:solidFill>
                  <a:srgbClr val="0070C0"/>
                </a:solidFill>
                <a:effectLst/>
                <a:uLnTx/>
                <a:uFillTx/>
                <a:latin typeface="Calibri"/>
                <a:ea typeface="+mn-ea"/>
                <a:cs typeface="+mn-cs"/>
              </a:rPr>
              <a:t>,</a:t>
            </a:r>
            <a:r>
              <a:rPr kumimoji="0" lang="el-GR" sz="1800" b="0" i="0" u="none" strike="noStrike" kern="1200" cap="none" spc="0" normalizeH="0" baseline="0" noProof="0" dirty="0">
                <a:ln>
                  <a:noFill/>
                </a:ln>
                <a:solidFill>
                  <a:srgbClr val="0070C0"/>
                </a:solidFill>
                <a:effectLst/>
                <a:uLnTx/>
                <a:uFillTx/>
                <a:latin typeface="Calibri"/>
                <a:ea typeface="+mn-ea"/>
                <a:cs typeface="+mn-cs"/>
              </a:rPr>
              <a:t>β</a:t>
            </a:r>
            <a:r>
              <a:rPr kumimoji="0" lang="en-US" sz="1800" b="0" i="1" u="none" strike="noStrike" kern="1200" cap="none" spc="0" normalizeH="0" baseline="0" noProof="0" dirty="0">
                <a:ln>
                  <a:noFill/>
                </a:ln>
                <a:solidFill>
                  <a:srgbClr val="0070C0"/>
                </a:solidFill>
                <a:effectLst/>
                <a:uLnTx/>
                <a:uFillTx/>
                <a:latin typeface="Calibri"/>
                <a:ea typeface="+mn-ea"/>
                <a:cs typeface="+mn-cs"/>
              </a:rPr>
              <a:t>), </a:t>
            </a:r>
            <a:r>
              <a:rPr kumimoji="0" lang="el-GR" sz="1800" b="0" i="1" u="none" strike="noStrike" kern="1200" cap="none" spc="0" normalizeH="0" baseline="0" noProof="0" dirty="0">
                <a:ln>
                  <a:noFill/>
                </a:ln>
                <a:solidFill>
                  <a:srgbClr val="0070C0"/>
                </a:solidFill>
                <a:effectLst/>
                <a:uLnTx/>
                <a:uFillTx/>
                <a:latin typeface="Calibri"/>
                <a:ea typeface="+mn-ea"/>
                <a:cs typeface="+mn-cs"/>
              </a:rPr>
              <a:t>ε</a:t>
            </a:r>
            <a:r>
              <a:rPr kumimoji="0" lang="en-US" sz="1800" b="0" i="1" u="none" strike="noStrike" kern="1200" cap="none" spc="0" normalizeH="0" baseline="-25000" noProof="0" dirty="0" err="1">
                <a:ln>
                  <a:noFill/>
                </a:ln>
                <a:solidFill>
                  <a:srgbClr val="0070C0"/>
                </a:solidFill>
                <a:effectLst/>
                <a:uLnTx/>
                <a:uFillTx/>
                <a:latin typeface="Calibri"/>
                <a:ea typeface="+mn-ea"/>
                <a:cs typeface="+mn-cs"/>
              </a:rPr>
              <a:t>i</a:t>
            </a:r>
            <a:r>
              <a:rPr kumimoji="0" lang="en-US" sz="1800" b="0" i="1" u="none" strike="noStrike" kern="1200" cap="none" spc="0" normalizeH="0" baseline="0" noProof="0" dirty="0">
                <a:ln>
                  <a:noFill/>
                </a:ln>
                <a:solidFill>
                  <a:srgbClr val="0070C0"/>
                </a:solidFill>
                <a:effectLst/>
                <a:uLnTx/>
                <a:uFillTx/>
                <a:latin typeface="Calibri"/>
                <a:ea typeface="+mn-ea"/>
                <a:cs typeface="+mn-cs"/>
              </a:rPr>
              <a:t> ~ G(◦)</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1"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srgbClr val="0070C0"/>
              </a:solidFill>
              <a:effectLst/>
              <a:uLnTx/>
              <a:uFillTx/>
              <a:latin typeface="Calibri"/>
              <a:ea typeface="+mn-ea"/>
              <a:cs typeface="+mn-cs"/>
            </a:endParaRPr>
          </a:p>
        </p:txBody>
      </p:sp>
      <p:grpSp>
        <p:nvGrpSpPr>
          <p:cNvPr id="68" name="Group 67"/>
          <p:cNvGrpSpPr/>
          <p:nvPr/>
        </p:nvGrpSpPr>
        <p:grpSpPr>
          <a:xfrm>
            <a:off x="6240016" y="2145975"/>
            <a:ext cx="4048700" cy="1572162"/>
            <a:chOff x="6311159" y="4809167"/>
            <a:chExt cx="4048700" cy="1572162"/>
          </a:xfrm>
        </p:grpSpPr>
        <p:cxnSp>
          <p:nvCxnSpPr>
            <p:cNvPr id="36" name="Straight Arrow Connector 35"/>
            <p:cNvCxnSpPr/>
            <p:nvPr/>
          </p:nvCxnSpPr>
          <p:spPr>
            <a:xfrm>
              <a:off x="7122910"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11159" y="5177212"/>
              <a:ext cx="953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 task</a:t>
              </a:r>
            </a:p>
          </p:txBody>
        </p:sp>
        <p:sp>
          <p:nvSpPr>
            <p:cNvPr id="38" name="TextBox 37"/>
            <p:cNvSpPr txBox="1"/>
            <p:nvPr/>
          </p:nvSpPr>
          <p:spPr>
            <a:xfrm>
              <a:off x="9432399" y="5333384"/>
              <a:ext cx="92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a:t>
              </a:r>
            </a:p>
          </p:txBody>
        </p:sp>
        <p:pic>
          <p:nvPicPr>
            <p:cNvPr id="45" name="Picture 6" descr="Afbeeldingsresultaat voor psychological factor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130" y="4809167"/>
              <a:ext cx="1127856" cy="157216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8796986"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2" name="Object 71"/>
          <p:cNvGraphicFramePr>
            <a:graphicFrameLocks noChangeAspect="1"/>
          </p:cNvGraphicFramePr>
          <p:nvPr/>
        </p:nvGraphicFramePr>
        <p:xfrm>
          <a:off x="6375885" y="6079854"/>
          <a:ext cx="1351764" cy="552994"/>
        </p:xfrm>
        <a:graphic>
          <a:graphicData uri="http://schemas.openxmlformats.org/presentationml/2006/ole">
            <mc:AlternateContent xmlns:mc="http://schemas.openxmlformats.org/markup-compatibility/2006">
              <mc:Choice xmlns:v="urn:schemas-microsoft-com:vml" Requires="v">
                <p:oleObj name="Equation" r:id="rId5" imgW="838080" imgH="342720" progId="Equation.DSMT4">
                  <p:embed/>
                </p:oleObj>
              </mc:Choice>
              <mc:Fallback>
                <p:oleObj name="Equation" r:id="rId5" imgW="838080" imgH="342720" progId="Equation.DSMT4">
                  <p:embed/>
                  <p:pic>
                    <p:nvPicPr>
                      <p:cNvPr id="72" name="Object 71"/>
                      <p:cNvPicPr/>
                      <p:nvPr/>
                    </p:nvPicPr>
                    <p:blipFill>
                      <a:blip r:embed="rId6"/>
                      <a:stretch>
                        <a:fillRect/>
                      </a:stretch>
                    </p:blipFill>
                    <p:spPr>
                      <a:xfrm>
                        <a:off x="6375885" y="6079854"/>
                        <a:ext cx="1351764" cy="552994"/>
                      </a:xfrm>
                      <a:prstGeom prst="rect">
                        <a:avLst/>
                      </a:prstGeom>
                    </p:spPr>
                  </p:pic>
                </p:oleObj>
              </mc:Fallback>
            </mc:AlternateContent>
          </a:graphicData>
        </a:graphic>
      </p:graphicFrame>
      <p:sp>
        <p:nvSpPr>
          <p:cNvPr id="74" name="Rectangle 73"/>
          <p:cNvSpPr/>
          <p:nvPr/>
        </p:nvSpPr>
        <p:spPr>
          <a:xfrm>
            <a:off x="6240016" y="2217054"/>
            <a:ext cx="4176464" cy="1355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531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2" end="12"/>
                                            </p:txEl>
                                          </p:spTgt>
                                        </p:tgtEl>
                                        <p:attrNameLst>
                                          <p:attrName>style.visibility</p:attrName>
                                        </p:attrNameLst>
                                      </p:cBhvr>
                                      <p:to>
                                        <p:strVal val="visible"/>
                                      </p:to>
                                    </p:set>
                                    <p:animEffect transition="in" filter="fade">
                                      <p:cBhvr>
                                        <p:cTn id="13" dur="500"/>
                                        <p:tgtEl>
                                          <p:spTgt spid="1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27803" y="3902007"/>
            <a:ext cx="6015404" cy="2196502"/>
          </a:xfrm>
          <a:prstGeom prst="round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a:ea typeface="+mn-ea"/>
              <a:cs typeface="+mn-cs"/>
            </a:endParaRPr>
          </a:p>
        </p:txBody>
      </p:sp>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120255" y="2217054"/>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based on theory</a:t>
            </a: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6068156" y="1628800"/>
            <a:ext cx="600450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rPr>
              <a:t>How does this work out in choice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70C0"/>
                </a:solidFill>
                <a:effectLst/>
                <a:uLnTx/>
                <a:uFillTx/>
                <a:latin typeface="Calibri"/>
                <a:ea typeface="+mn-ea"/>
                <a:cs typeface="+mn-cs"/>
              </a:rPr>
              <a:t>Behavioural</a:t>
            </a:r>
            <a:r>
              <a:rPr kumimoji="0" lang="en-US" sz="1800" b="1" i="0" u="none" strike="noStrike" kern="1200" cap="none" spc="0" normalizeH="0" baseline="0" noProof="0" dirty="0">
                <a:ln>
                  <a:noFill/>
                </a:ln>
                <a:solidFill>
                  <a:srgbClr val="0070C0"/>
                </a:solidFill>
                <a:effectLst/>
                <a:uLnTx/>
                <a:uFillTx/>
                <a:latin typeface="Calibri"/>
                <a:ea typeface="+mn-ea"/>
                <a:cs typeface="+mn-cs"/>
              </a:rPr>
              <a:t> </a:t>
            </a:r>
            <a:r>
              <a:rPr kumimoji="0" lang="en-US" sz="1800" b="1" i="0" u="sng" strike="noStrike" kern="1200" cap="none" spc="0" normalizeH="0" baseline="0" noProof="0" dirty="0">
                <a:ln>
                  <a:noFill/>
                </a:ln>
                <a:solidFill>
                  <a:srgbClr val="0070C0"/>
                </a:solidFill>
                <a:effectLst/>
                <a:uLnTx/>
                <a:uFillTx/>
                <a:latin typeface="Calibri"/>
                <a:ea typeface="+mn-ea"/>
                <a:cs typeface="+mn-cs"/>
              </a:rPr>
              <a:t>THEORY</a:t>
            </a:r>
            <a:r>
              <a:rPr kumimoji="0" lang="en-US" sz="1800" b="1" i="0" u="none" strike="noStrike" kern="1200" cap="none" spc="0" normalizeH="0" baseline="0" noProof="0" dirty="0">
                <a:ln>
                  <a:noFill/>
                </a:ln>
                <a:solidFill>
                  <a:srgbClr val="0070C0"/>
                </a:solidFill>
                <a:effectLst/>
                <a:uLnTx/>
                <a:uFillTx/>
                <a:latin typeface="Calibri"/>
                <a:ea typeface="+mn-ea"/>
                <a:cs typeface="+mn-cs"/>
              </a:rPr>
              <a:t> provides: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Meaning to model parameters: e.g. </a:t>
            </a:r>
            <a:r>
              <a:rPr kumimoji="0" lang="el-GR"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β</a:t>
            </a: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 marginal utility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Guidance in model specification</a:t>
            </a:r>
            <a:endParaRPr kumimoji="0" lang="en-US" sz="1800" b="1" i="0" u="none" strike="noStrike" kern="1200" cap="none" spc="0" normalizeH="0" baseline="0" noProof="0" dirty="0">
              <a:ln>
                <a:noFill/>
              </a:ln>
              <a:solidFill>
                <a:srgbClr val="0070C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Economic outputs: </a:t>
            </a:r>
            <a:r>
              <a:rPr kumimoji="0" lang="en-US" sz="1800" b="1" i="0" u="none" strike="noStrike" kern="1200" cap="none" spc="0" normalizeH="0" baseline="0" noProof="0" dirty="0" err="1">
                <a:ln>
                  <a:noFill/>
                </a:ln>
                <a:solidFill>
                  <a:srgbClr val="0070C0"/>
                </a:solidFill>
                <a:effectLst/>
                <a:uLnTx/>
                <a:uFillTx/>
                <a:latin typeface="Calibri"/>
                <a:ea typeface="+mn-ea"/>
                <a:cs typeface="+mn-cs"/>
                <a:sym typeface="Wingdings" panose="05000000000000000000" pitchFamily="2" charset="2"/>
              </a:rPr>
              <a:t>WtP</a:t>
            </a: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Value-of-time  Appraisal, e.g. Cost-Benefit Analysis (CBA)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Solid ground for extrapolation  long-term forecasting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Elegant communication to policy-makers</a:t>
            </a:r>
            <a:endParaRPr kumimoji="0" lang="nl-NL" sz="1800" b="1" i="0" u="none" strike="noStrike" kern="1200" cap="none" spc="0" normalizeH="0" baseline="0" noProof="0" dirty="0">
              <a:ln>
                <a:noFill/>
              </a:ln>
              <a:solidFill>
                <a:srgbClr val="0070C0"/>
              </a:solidFill>
              <a:effectLst/>
              <a:uLnTx/>
              <a:uFillTx/>
              <a:latin typeface="Calibri"/>
              <a:ea typeface="+mn-ea"/>
              <a:cs typeface="+mn-cs"/>
            </a:endParaRPr>
          </a:p>
        </p:txBody>
      </p:sp>
      <p:grpSp>
        <p:nvGrpSpPr>
          <p:cNvPr id="68" name="Group 67"/>
          <p:cNvGrpSpPr/>
          <p:nvPr/>
        </p:nvGrpSpPr>
        <p:grpSpPr>
          <a:xfrm>
            <a:off x="6240016" y="2145975"/>
            <a:ext cx="4048700" cy="1572162"/>
            <a:chOff x="6311159" y="4809167"/>
            <a:chExt cx="4048700" cy="1572162"/>
          </a:xfrm>
        </p:grpSpPr>
        <p:cxnSp>
          <p:nvCxnSpPr>
            <p:cNvPr id="36" name="Straight Arrow Connector 35"/>
            <p:cNvCxnSpPr/>
            <p:nvPr/>
          </p:nvCxnSpPr>
          <p:spPr>
            <a:xfrm>
              <a:off x="7122910"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11159" y="5177212"/>
              <a:ext cx="953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 task</a:t>
              </a:r>
            </a:p>
          </p:txBody>
        </p:sp>
        <p:sp>
          <p:nvSpPr>
            <p:cNvPr id="38" name="TextBox 37"/>
            <p:cNvSpPr txBox="1"/>
            <p:nvPr/>
          </p:nvSpPr>
          <p:spPr>
            <a:xfrm>
              <a:off x="9432399" y="5333384"/>
              <a:ext cx="9274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70C0"/>
                  </a:solidFill>
                  <a:effectLst/>
                  <a:uLnTx/>
                  <a:uFillTx/>
                  <a:latin typeface="Gadugi" panose="020B0502040204020203" pitchFamily="34" charset="0"/>
                  <a:ea typeface="Gadugi" panose="020B0502040204020203" pitchFamily="34" charset="0"/>
                  <a:cs typeface="+mn-cs"/>
                </a:rPr>
                <a:t>Choice</a:t>
              </a:r>
            </a:p>
          </p:txBody>
        </p:sp>
        <p:pic>
          <p:nvPicPr>
            <p:cNvPr id="45" name="Picture 6" descr="Afbeeldingsresultaat voor psychological factor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9130" y="4809167"/>
              <a:ext cx="1127856" cy="157216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8796986" y="5502661"/>
              <a:ext cx="45699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6240016" y="2217054"/>
            <a:ext cx="4176464" cy="1355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2470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2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TextBox 3">
            <a:extLst>
              <a:ext uri="{FF2B5EF4-FFF2-40B4-BE49-F238E27FC236}">
                <a16:creationId xmlns:a16="http://schemas.microsoft.com/office/drawing/2014/main" id="{9AC87329-4622-0AAE-8553-27D0B54FAB26}"/>
              </a:ext>
            </a:extLst>
          </p:cNvPr>
          <p:cNvSpPr txBox="1"/>
          <p:nvPr/>
        </p:nvSpPr>
        <p:spPr>
          <a:xfrm>
            <a:off x="503611" y="1239196"/>
            <a:ext cx="3851999" cy="58977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RUM-</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MNL</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model theory-based</a:t>
            </a:r>
            <a:endPar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5" name="Left Brace 4">
            <a:extLst>
              <a:ext uri="{FF2B5EF4-FFF2-40B4-BE49-F238E27FC236}">
                <a16:creationId xmlns:a16="http://schemas.microsoft.com/office/drawing/2014/main" id="{36D936C5-89D3-A915-A3F5-9079A73F5885}"/>
              </a:ext>
            </a:extLst>
          </p:cNvPr>
          <p:cNvSpPr/>
          <p:nvPr/>
        </p:nvSpPr>
        <p:spPr>
          <a:xfrm>
            <a:off x="3454399" y="1252330"/>
            <a:ext cx="491436" cy="4899992"/>
          </a:xfrm>
          <a:prstGeom prst="leftBrace">
            <a:avLst>
              <a:gd name="adj1" fmla="val 8333"/>
              <a:gd name="adj2" fmla="val 29729"/>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08F533A-C32D-0BC7-D05E-38DF8E01A5F4}"/>
              </a:ext>
            </a:extLst>
          </p:cNvPr>
          <p:cNvSpPr txBox="1"/>
          <p:nvPr/>
        </p:nvSpPr>
        <p:spPr>
          <a:xfrm>
            <a:off x="536712" y="1988165"/>
            <a:ext cx="2917686" cy="1391479"/>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All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and socio-demographic </a:t>
            </a: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variables enter in the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utility</a:t>
            </a:r>
            <a:endPar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8" name="Left Brace 7">
            <a:extLst>
              <a:ext uri="{FF2B5EF4-FFF2-40B4-BE49-F238E27FC236}">
                <a16:creationId xmlns:a16="http://schemas.microsoft.com/office/drawing/2014/main" id="{DE01C79B-62C8-A8E0-D753-B698C4A5D26C}"/>
              </a:ext>
            </a:extLst>
          </p:cNvPr>
          <p:cNvSpPr/>
          <p:nvPr/>
        </p:nvSpPr>
        <p:spPr>
          <a:xfrm rot="10800000">
            <a:off x="8131794" y="3270951"/>
            <a:ext cx="491436" cy="903483"/>
          </a:xfrm>
          <a:prstGeom prst="leftBrace">
            <a:avLst>
              <a:gd name="adj1" fmla="val 8333"/>
              <a:gd name="adj2" fmla="val 7043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29DB4C7-777B-A101-D795-C3C73C738302}"/>
              </a:ext>
            </a:extLst>
          </p:cNvPr>
          <p:cNvSpPr txBox="1"/>
          <p:nvPr/>
        </p:nvSpPr>
        <p:spPr>
          <a:xfrm>
            <a:off x="8623230" y="2906546"/>
            <a:ext cx="2321338" cy="152406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  output layer contains the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utilities </a:t>
            </a:r>
            <a:r>
              <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predicted choice probabilities for the alternatives</a:t>
            </a:r>
          </a:p>
        </p:txBody>
      </p:sp>
      <p:sp>
        <p:nvSpPr>
          <p:cNvPr id="28" name="TextBox 27">
            <a:extLst>
              <a:ext uri="{FF2B5EF4-FFF2-40B4-BE49-F238E27FC236}">
                <a16:creationId xmlns:a16="http://schemas.microsoft.com/office/drawing/2014/main" id="{6DA4701B-6596-E95A-1EDB-5975CA0190F1}"/>
              </a:ext>
            </a:extLst>
          </p:cNvPr>
          <p:cNvSpPr txBox="1"/>
          <p:nvPr/>
        </p:nvSpPr>
        <p:spPr>
          <a:xfrm>
            <a:off x="3454398" y="6470712"/>
            <a:ext cx="4782307" cy="319087"/>
          </a:xfrm>
          <a:prstGeom prst="rect">
            <a:avLst/>
          </a:prstGeom>
          <a:noFill/>
        </p:spPr>
        <p:txBody>
          <a:bodyPr wrap="square" rtlCol="0">
            <a:noAutofit/>
          </a:bodyPr>
          <a:lstStyle/>
          <a:p>
            <a:pPr marL="0" marR="0" lvl="0" indent="0" algn="ct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RUM-</a:t>
            </a:r>
            <a:r>
              <a:rPr kumimoji="0" lang="en-GB" sz="16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MNL</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rPr>
              <a:t> </a:t>
            </a:r>
            <a:endParaRPr kumimoji="0" lang="en-NL"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5" name="Picture 24">
            <a:extLst>
              <a:ext uri="{FF2B5EF4-FFF2-40B4-BE49-F238E27FC236}">
                <a16:creationId xmlns:a16="http://schemas.microsoft.com/office/drawing/2014/main" id="{50560387-46BC-A2B8-20FE-77CFB771181F}"/>
              </a:ext>
            </a:extLst>
          </p:cNvPr>
          <p:cNvPicPr>
            <a:picLocks noChangeAspect="1"/>
          </p:cNvPicPr>
          <p:nvPr/>
        </p:nvPicPr>
        <p:blipFill rotWithShape="1">
          <a:blip r:embed="rId3"/>
          <a:srcRect b="11691"/>
          <a:stretch/>
        </p:blipFill>
        <p:spPr>
          <a:xfrm>
            <a:off x="4355610" y="2004246"/>
            <a:ext cx="3661813" cy="2871514"/>
          </a:xfrm>
          <a:prstGeom prst="rect">
            <a:avLst/>
          </a:prstGeom>
        </p:spPr>
      </p:pic>
    </p:spTree>
    <p:extLst>
      <p:ext uri="{BB962C8B-B14F-4D97-AF65-F5344CB8AC3E}">
        <p14:creationId xmlns:p14="http://schemas.microsoft.com/office/powerpoint/2010/main" val="34106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dirty="0"/>
              <a:t>Theory-driven vs data-driven</a:t>
            </a:r>
          </a:p>
        </p:txBody>
      </p:sp>
      <p:sp>
        <p:nvSpPr>
          <p:cNvPr id="7" name="Rounded Rectangle 6"/>
          <p:cNvSpPr/>
          <p:nvPr/>
        </p:nvSpPr>
        <p:spPr>
          <a:xfrm>
            <a:off x="2118284" y="1556792"/>
            <a:ext cx="3545667"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18283" y="1556793"/>
            <a:ext cx="35171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Theory-driven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(discrete choice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120255" y="2289061"/>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a stochastic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Analyst imposes </a:t>
            </a:r>
            <a:r>
              <a:rPr kumimoji="0" lang="en-GB" sz="1800" b="0" i="0" u="none" strike="noStrike" kern="1200" cap="none" spc="0" normalizeH="0" baseline="0" noProof="0" dirty="0">
                <a:ln>
                  <a:noFill/>
                </a:ln>
                <a:solidFill>
                  <a:prstClr val="black"/>
                </a:solidFill>
                <a:effectLst/>
                <a:uLnTx/>
                <a:uFillTx/>
                <a:latin typeface="Calibri"/>
                <a:ea typeface="+mn-ea"/>
                <a:cs typeface="+mn-cs"/>
              </a:rPr>
              <a:t>structure based on theory</a:t>
            </a: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Set of parameters, sign. levels</a:t>
            </a:r>
          </a:p>
        </p:txBody>
      </p:sp>
      <p:grpSp>
        <p:nvGrpSpPr>
          <p:cNvPr id="14" name="Group 13"/>
          <p:cNvGrpSpPr/>
          <p:nvPr/>
        </p:nvGrpSpPr>
        <p:grpSpPr>
          <a:xfrm>
            <a:off x="2160609" y="4446474"/>
            <a:ext cx="3515138" cy="1934855"/>
            <a:chOff x="755576" y="4833156"/>
            <a:chExt cx="3407127" cy="1934855"/>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16" name="Rectangle 15"/>
            <p:cNvSpPr/>
            <p:nvPr/>
          </p:nvSpPr>
          <p:spPr>
            <a:xfrm>
              <a:off x="1778227" y="5625244"/>
              <a:ext cx="10818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prstClr val="white"/>
                  </a:solidFill>
                  <a:effectLst/>
                  <a:uLnTx/>
                  <a:uFillTx/>
                  <a:latin typeface="Calibri"/>
                  <a:ea typeface="+mn-ea"/>
                  <a:cs typeface="+mn-cs"/>
                </a:rPr>
                <a:t>f</a:t>
              </a:r>
              <a:r>
                <a:rPr kumimoji="0" lang="en-GB" sz="2000" b="1" i="0" u="none" strike="noStrike" kern="1200" cap="none" spc="0" normalizeH="0" baseline="0" noProof="0" dirty="0">
                  <a:ln>
                    <a:noFill/>
                  </a:ln>
                  <a:solidFill>
                    <a:prstClr val="white"/>
                  </a:solidFill>
                  <a:effectLst/>
                  <a:uLnTx/>
                  <a:uFillTx/>
                  <a:latin typeface="Calibri"/>
                  <a:ea typeface="+mn-ea"/>
                  <a:cs typeface="+mn-cs"/>
                </a:rPr>
                <a:t> := </a:t>
              </a:r>
              <a:r>
                <a:rPr kumimoji="0" lang="en-GB" sz="2000" b="1" i="1" u="none" strike="noStrike" kern="1200" cap="none" spc="0" normalizeH="0" baseline="0" noProof="0" dirty="0">
                  <a:ln>
                    <a:noFill/>
                  </a:ln>
                  <a:solidFill>
                    <a:prstClr val="white"/>
                  </a:solidFill>
                  <a:effectLst/>
                  <a:uLnTx/>
                  <a:uFillTx/>
                  <a:latin typeface="Calibri"/>
                  <a:ea typeface="+mn-ea"/>
                  <a:cs typeface="+mn-cs"/>
                </a:rPr>
                <a:t>X</a:t>
              </a:r>
              <a:r>
                <a:rPr kumimoji="0" lang="en-GB" sz="1600" b="1" i="0" u="none" strike="noStrike" kern="1200" cap="none" spc="0" normalizeH="0" baseline="0" noProof="0" dirty="0">
                  <a:ln>
                    <a:noFill/>
                  </a:ln>
                  <a:solidFill>
                    <a:prstClr val="white"/>
                  </a:solidFill>
                  <a:effectLst/>
                  <a:uLnTx/>
                  <a:uFillTx/>
                  <a:latin typeface="Calibri"/>
                  <a:ea typeface="+mn-ea"/>
                  <a:cs typeface="+mn-cs"/>
                </a:rPr>
                <a:t>→</a:t>
              </a:r>
              <a:r>
                <a:rPr kumimoji="0" lang="en-GB" sz="2000" b="1" i="1" u="none" strike="noStrike" kern="1200" cap="none" spc="0" normalizeH="0" baseline="0" noProof="0" dirty="0">
                  <a:ln>
                    <a:noFill/>
                  </a:ln>
                  <a:solidFill>
                    <a:prstClr val="white"/>
                  </a:solidFill>
                  <a:effectLst/>
                  <a:uLnTx/>
                  <a:uFillTx/>
                  <a:latin typeface="Calibri"/>
                  <a:ea typeface="+mn-ea"/>
                  <a:cs typeface="+mn-cs"/>
                </a:rPr>
                <a:t>Y</a:t>
              </a:r>
              <a:endParaRPr kumimoji="0" lang="en-GB" sz="20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7" name="Rounded Rectangle 16"/>
          <p:cNvSpPr/>
          <p:nvPr/>
        </p:nvSpPr>
        <p:spPr>
          <a:xfrm>
            <a:off x="6780076" y="1556792"/>
            <a:ext cx="3533134" cy="5184576"/>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6816067" y="2289061"/>
            <a:ext cx="3515139" cy="42473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Guiding principle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 generating process is complex and cannot be known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Analyst does not impose structure: </a:t>
            </a: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g</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needs to be learned from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à"/>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G</a:t>
            </a:r>
            <a:r>
              <a:rPr kumimoji="0" lang="en-GB" sz="1800" b="0"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ood</a:t>
            </a:r>
            <a:r>
              <a:rPr kumimoji="0" lang="en-GB" sz="18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sym typeface="Wingdings" panose="05000000000000000000" pitchFamily="2" charset="2"/>
              </a:rPr>
              <a:t> (in-distribution) </a:t>
            </a:r>
            <a:r>
              <a:rPr kumimoji="0" lang="en-GB" sz="1800" b="0" i="0" u="none" strike="noStrike" kern="1200" cap="none" spc="0" normalizeH="0" baseline="0" noProof="0" dirty="0">
                <a:ln>
                  <a:noFill/>
                </a:ln>
                <a:solidFill>
                  <a:prstClr val="black"/>
                </a:solidFill>
                <a:effectLst/>
                <a:uLnTx/>
                <a:uFillTx/>
                <a:latin typeface="Calibri"/>
                <a:ea typeface="+mn-ea"/>
                <a:cs typeface="+mn-cs"/>
              </a:rPr>
              <a:t>prediction</a:t>
            </a:r>
          </a:p>
        </p:txBody>
      </p:sp>
      <p:sp>
        <p:nvSpPr>
          <p:cNvPr id="19" name="TextBox 18"/>
          <p:cNvSpPr txBox="1"/>
          <p:nvPr/>
        </p:nvSpPr>
        <p:spPr>
          <a:xfrm>
            <a:off x="6798073" y="1556794"/>
            <a:ext cx="3497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Data-driven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(supervised </a:t>
            </a:r>
            <a:r>
              <a:rPr kumimoji="0" lang="en-GB" sz="1800" b="0" i="0" u="sng" strike="noStrike" kern="1200" cap="none" spc="0" normalizeH="0" baseline="0" noProof="0" dirty="0">
                <a:ln>
                  <a:noFill/>
                </a:ln>
                <a:solidFill>
                  <a:prstClr val="black"/>
                </a:solidFill>
                <a:effectLst/>
                <a:uLnTx/>
                <a:uFillTx/>
                <a:latin typeface="Calibri"/>
                <a:ea typeface="+mn-ea"/>
                <a:cs typeface="+mn-cs"/>
              </a:rPr>
              <a:t>machine learning</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a:t>
            </a:r>
          </a:p>
        </p:txBody>
      </p:sp>
      <p:grpSp>
        <p:nvGrpSpPr>
          <p:cNvPr id="20" name="Group 19"/>
          <p:cNvGrpSpPr/>
          <p:nvPr/>
        </p:nvGrpSpPr>
        <p:grpSpPr>
          <a:xfrm>
            <a:off x="6798072" y="4437113"/>
            <a:ext cx="3515138" cy="1934855"/>
            <a:chOff x="5274072" y="4443572"/>
            <a:chExt cx="3515138" cy="1934855"/>
          </a:xfrm>
        </p:grpSpPr>
        <p:grpSp>
          <p:nvGrpSpPr>
            <p:cNvPr id="21" name="Group 20"/>
            <p:cNvGrpSpPr/>
            <p:nvPr/>
          </p:nvGrpSpPr>
          <p:grpSpPr>
            <a:xfrm>
              <a:off x="5274072" y="4443572"/>
              <a:ext cx="3515138" cy="1934855"/>
              <a:chOff x="755576" y="4833156"/>
              <a:chExt cx="3407127" cy="1934855"/>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4285" r="22762"/>
              <a:stretch/>
            </p:blipFill>
            <p:spPr>
              <a:xfrm>
                <a:off x="755576" y="4833156"/>
                <a:ext cx="3407127" cy="1934855"/>
              </a:xfrm>
              <a:prstGeom prst="rect">
                <a:avLst/>
              </a:prstGeom>
            </p:spPr>
          </p:pic>
          <p:sp>
            <p:nvSpPr>
              <p:cNvPr id="26" name="Rectangle 25"/>
              <p:cNvSpPr/>
              <p:nvPr/>
            </p:nvSpPr>
            <p:spPr>
              <a:xfrm>
                <a:off x="1826695" y="5625244"/>
                <a:ext cx="10053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Calibri"/>
                    <a:ea typeface="+mn-ea"/>
                    <a:cs typeface="+mn-cs"/>
                  </a:rPr>
                  <a:t>Inherently Unknown</a:t>
                </a:r>
              </a:p>
            </p:txBody>
          </p:sp>
        </p:grpSp>
        <p:sp>
          <p:nvSpPr>
            <p:cNvPr id="22" name="Arc 21"/>
            <p:cNvSpPr/>
            <p:nvPr/>
          </p:nvSpPr>
          <p:spPr>
            <a:xfrm flipH="1" flipV="1">
              <a:off x="5886481" y="5586339"/>
              <a:ext cx="1529835"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Arc 22"/>
            <p:cNvSpPr/>
            <p:nvPr/>
          </p:nvSpPr>
          <p:spPr>
            <a:xfrm flipV="1">
              <a:off x="6386609" y="5586339"/>
              <a:ext cx="1569767" cy="396044"/>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3"/>
            <p:cNvSpPr txBox="1"/>
            <p:nvPr/>
          </p:nvSpPr>
          <p:spPr>
            <a:xfrm>
              <a:off x="6651398" y="5797717"/>
              <a:ext cx="5200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a:t>
              </a:r>
            </a:p>
          </p:txBody>
        </p:sp>
      </p:grpSp>
      <p:sp>
        <p:nvSpPr>
          <p:cNvPr id="27" name="Slide Number Placeholder 3"/>
          <p:cNvSpPr>
            <a:spLocks noGrp="1"/>
          </p:cNvSpPr>
          <p:nvPr>
            <p:ph type="sldNum" sz="quarter" idx="12"/>
          </p:nvPr>
        </p:nvSpPr>
        <p:spPr>
          <a:xfrm>
            <a:off x="87376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p:nvPr/>
        </p:nvSpPr>
        <p:spPr>
          <a:xfrm>
            <a:off x="1218707" y="1340768"/>
            <a:ext cx="4824536" cy="551723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690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Effect transition="in" filter="fade">
                                      <p:cBhvr>
                                        <p:cTn id="7" dur="500"/>
                                        <p:tgtEl>
                                          <p:spTgt spid="1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xEl>
                                              <p:pRg st="11" end="11"/>
                                            </p:txEl>
                                          </p:spTgt>
                                        </p:tgtEl>
                                        <p:attrNameLst>
                                          <p:attrName>style.visibility</p:attrName>
                                        </p:attrNameLst>
                                      </p:cBhvr>
                                      <p:to>
                                        <p:strVal val="visible"/>
                                      </p:to>
                                    </p:set>
                                    <p:animEffect transition="in" filter="fade">
                                      <p:cBhvr>
                                        <p:cTn id="15" dur="500"/>
                                        <p:tgtEl>
                                          <p:spTgt spid="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15FB-C5A7-0957-29DE-ED143C280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99FC-FBF6-CFB4-73CF-05642C61F59A}"/>
              </a:ext>
            </a:extLst>
          </p:cNvPr>
          <p:cNvSpPr>
            <a:spLocks noGrp="1"/>
          </p:cNvSpPr>
          <p:nvPr>
            <p:ph type="title"/>
          </p:nvPr>
        </p:nvSpPr>
        <p:spPr>
          <a:xfrm>
            <a:off x="1981200" y="274638"/>
            <a:ext cx="8229600" cy="6466730"/>
          </a:xfrm>
        </p:spPr>
        <p:txBody>
          <a:bodyPr/>
          <a:lstStyle/>
          <a:p>
            <a:r>
              <a:rPr lang="en-GB" sz="4000" dirty="0"/>
              <a:t>Machine Learning</a:t>
            </a:r>
          </a:p>
        </p:txBody>
      </p:sp>
      <p:sp>
        <p:nvSpPr>
          <p:cNvPr id="4" name="Slide Number Placeholder 3">
            <a:extLst>
              <a:ext uri="{FF2B5EF4-FFF2-40B4-BE49-F238E27FC236}">
                <a16:creationId xmlns:a16="http://schemas.microsoft.com/office/drawing/2014/main" id="{B25E7428-2499-EF2D-A735-95AFAF282B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33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032FA-E155-1009-2377-E05549DE0C6D}"/>
            </a:ext>
          </a:extLst>
        </p:cNvPr>
        <p:cNvGrpSpPr/>
        <p:nvPr/>
      </p:nvGrpSpPr>
      <p:grpSpPr>
        <a:xfrm>
          <a:off x="0" y="0"/>
          <a:ext cx="0" cy="0"/>
          <a:chOff x="0" y="0"/>
          <a:chExt cx="0" cy="0"/>
        </a:xfrm>
      </p:grpSpPr>
      <p:sp>
        <p:nvSpPr>
          <p:cNvPr id="111" name="CustomShape 1">
            <a:extLst>
              <a:ext uri="{FF2B5EF4-FFF2-40B4-BE49-F238E27FC236}">
                <a16:creationId xmlns:a16="http://schemas.microsoft.com/office/drawing/2014/main" id="{F43B8B73-3786-6F3C-37A5-589414C291B0}"/>
              </a:ext>
            </a:extLst>
          </p:cNvPr>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endParaRPr lang="en-US" sz="3800" b="0" strike="noStrike" spc="-1" dirty="0">
              <a:latin typeface="Calibri"/>
            </a:endParaRPr>
          </a:p>
        </p:txBody>
      </p:sp>
      <p:sp>
        <p:nvSpPr>
          <p:cNvPr id="112" name="Line 2">
            <a:extLst>
              <a:ext uri="{FF2B5EF4-FFF2-40B4-BE49-F238E27FC236}">
                <a16:creationId xmlns:a16="http://schemas.microsoft.com/office/drawing/2014/main" id="{FF7CD1F9-755B-4EB6-0C39-D6DA830409E6}"/>
              </a:ext>
            </a:extLst>
          </p:cNvPr>
          <p:cNvSpPr/>
          <p:nvPr/>
        </p:nvSpPr>
        <p:spPr>
          <a:xfrm>
            <a:off x="513273" y="214660"/>
            <a:ext cx="11165455" cy="0"/>
          </a:xfrm>
          <a:prstGeom prst="line">
            <a:avLst/>
          </a:prstGeom>
          <a:ln w="38160">
            <a:solidFill>
              <a:srgbClr val="16ABE3"/>
            </a:solidFill>
          </a:ln>
        </p:spPr>
        <p:style>
          <a:lnRef idx="1">
            <a:schemeClr val="accent1"/>
          </a:lnRef>
          <a:fillRef idx="0">
            <a:schemeClr val="accent1"/>
          </a:fillRef>
          <a:effectRef idx="0">
            <a:schemeClr val="accent1"/>
          </a:effectRef>
          <a:fontRef idx="minor"/>
        </p:style>
        <p:txBody>
          <a:bodyPr anchor="ctr"/>
          <a:lstStyle/>
          <a:p>
            <a:endParaRPr lang="en-GB"/>
          </a:p>
        </p:txBody>
      </p:sp>
      <p:sp>
        <p:nvSpPr>
          <p:cNvPr id="3" name="Slide Number Placeholder 3">
            <a:extLst>
              <a:ext uri="{FF2B5EF4-FFF2-40B4-BE49-F238E27FC236}">
                <a16:creationId xmlns:a16="http://schemas.microsoft.com/office/drawing/2014/main" id="{ED3ED37B-0D0E-4C52-9E2B-F8767ECB6FF4}"/>
              </a:ext>
            </a:extLst>
          </p:cNvPr>
          <p:cNvSpPr txBox="1">
            <a:spLocks/>
          </p:cNvSpPr>
          <p:nvPr/>
        </p:nvSpPr>
        <p:spPr>
          <a:xfrm>
            <a:off x="8610600" y="634086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45CBC7-BB0C-1B4C-8910-D00AF3F288B4}" type="slidenum">
              <a:rPr lang="en-US" smtClean="0"/>
              <a:pPr/>
              <a:t>15</a:t>
            </a:fld>
            <a:endParaRPr lang="en-US" dirty="0"/>
          </a:p>
        </p:txBody>
      </p:sp>
      <p:sp>
        <p:nvSpPr>
          <p:cNvPr id="8" name="Title 1">
            <a:extLst>
              <a:ext uri="{FF2B5EF4-FFF2-40B4-BE49-F238E27FC236}">
                <a16:creationId xmlns:a16="http://schemas.microsoft.com/office/drawing/2014/main" id="{28DEEA61-8ECF-2A1B-0F40-25A304460D51}"/>
              </a:ext>
            </a:extLst>
          </p:cNvPr>
          <p:cNvSpPr txBox="1">
            <a:spLocks/>
          </p:cNvSpPr>
          <p:nvPr/>
        </p:nvSpPr>
        <p:spPr>
          <a:xfrm>
            <a:off x="513273" y="350635"/>
            <a:ext cx="10515600" cy="663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a:latin typeface="Times New Roman" panose="02020603050405020304" pitchFamily="18" charset="0"/>
                <a:cs typeface="Times New Roman" panose="02020603050405020304" pitchFamily="18" charset="0"/>
              </a:rPr>
              <a:t>Machine Learning paradigms</a:t>
            </a:r>
            <a:endParaRPr lang="en-NL" sz="3100" dirty="0">
              <a:latin typeface="Times New Roman" panose="02020603050405020304" pitchFamily="18" charset="0"/>
              <a:cs typeface="Times New Roman" panose="02020603050405020304" pitchFamily="18" charset="0"/>
            </a:endParaRPr>
          </a:p>
        </p:txBody>
      </p:sp>
      <p:sp>
        <p:nvSpPr>
          <p:cNvPr id="4" name="Line 2">
            <a:extLst>
              <a:ext uri="{FF2B5EF4-FFF2-40B4-BE49-F238E27FC236}">
                <a16:creationId xmlns:a16="http://schemas.microsoft.com/office/drawing/2014/main" id="{7E5B86A6-D0CC-1119-E641-B5BADD236A56}"/>
              </a:ext>
            </a:extLst>
          </p:cNvPr>
          <p:cNvSpPr/>
          <p:nvPr/>
        </p:nvSpPr>
        <p:spPr>
          <a:xfrm>
            <a:off x="513273" y="1027440"/>
            <a:ext cx="11165455" cy="0"/>
          </a:xfrm>
          <a:prstGeom prst="line">
            <a:avLst/>
          </a:prstGeom>
          <a:ln w="38160">
            <a:solidFill>
              <a:srgbClr val="16ABE3"/>
            </a:solidFill>
          </a:ln>
        </p:spPr>
        <p:style>
          <a:lnRef idx="1">
            <a:schemeClr val="accent1"/>
          </a:lnRef>
          <a:fillRef idx="0">
            <a:schemeClr val="accent1"/>
          </a:fillRef>
          <a:effectRef idx="0">
            <a:schemeClr val="accent1"/>
          </a:effectRef>
          <a:fontRef idx="minor"/>
        </p:style>
        <p:txBody>
          <a:bodyPr anchor="ctr"/>
          <a:lstStyle/>
          <a:p>
            <a:endParaRPr lang="en-GB"/>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F0D0E1C-9264-96A0-88A1-CA9D51FB9B00}"/>
                  </a:ext>
                </a:extLst>
              </p:cNvPr>
              <p:cNvSpPr txBox="1"/>
              <p:nvPr/>
            </p:nvSpPr>
            <p:spPr>
              <a:xfrm>
                <a:off x="513272" y="1030185"/>
                <a:ext cx="11324501" cy="5016758"/>
              </a:xfrm>
              <a:prstGeom prst="rect">
                <a:avLst/>
              </a:prstGeom>
              <a:noFill/>
            </p:spPr>
            <p:txBody>
              <a:bodyPr wrap="square">
                <a:spAutoFit/>
              </a:bodyPr>
              <a:lstStyle/>
              <a:p>
                <a:pPr algn="just"/>
                <a:endParaRPr lang="en-GB" sz="2000" noProof="0" dirty="0">
                  <a:latin typeface="Times New Roman" panose="02020603050405020304" pitchFamily="18" charset="0"/>
                  <a:ea typeface="Times New Roman" panose="02020603050405020304" pitchFamily="18" charset="0"/>
                </a:endParaRPr>
              </a:p>
              <a:p>
                <a:pPr algn="just"/>
                <a:r>
                  <a:rPr lang="en-GB" sz="2000" b="1" noProof="0" dirty="0">
                    <a:latin typeface="Times New Roman" panose="02020603050405020304" pitchFamily="18" charset="0"/>
                    <a:ea typeface="Times New Roman" panose="02020603050405020304" pitchFamily="18" charset="0"/>
                  </a:rPr>
                  <a:t>Supervised Learning</a:t>
                </a:r>
                <a:endParaRPr lang="en-GB" sz="2000" b="1"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Data: </a:t>
                </a:r>
                <a14:m>
                  <m:oMath xmlns:m="http://schemas.openxmlformats.org/officeDocument/2006/math">
                    <m:d>
                      <m:dPr>
                        <m:ctrlPr>
                          <a:rPr lang="nl-NL" sz="2000" b="0" i="1" noProof="0" dirty="0" smtClean="0">
                            <a:latin typeface="Cambria Math" panose="02040503050406030204" pitchFamily="18" charset="0"/>
                            <a:ea typeface="Times New Roman" panose="02020603050405020304" pitchFamily="18" charset="0"/>
                          </a:rPr>
                        </m:ctrlPr>
                      </m:dPr>
                      <m:e>
                        <m:r>
                          <a:rPr lang="en-GB" sz="2000" i="1" noProof="0" dirty="0" smtClean="0">
                            <a:latin typeface="Cambria Math" panose="02040503050406030204" pitchFamily="18" charset="0"/>
                            <a:ea typeface="Times New Roman" panose="02020603050405020304" pitchFamily="18" charset="0"/>
                          </a:rPr>
                          <m:t>𝑋</m:t>
                        </m:r>
                        <m:r>
                          <a:rPr lang="nl-NL" sz="2000" b="0" i="1" noProof="0" dirty="0" smtClean="0">
                            <a:latin typeface="Cambria Math" panose="02040503050406030204" pitchFamily="18" charset="0"/>
                            <a:ea typeface="Times New Roman" panose="02020603050405020304" pitchFamily="18" charset="0"/>
                          </a:rPr>
                          <m:t>,</m:t>
                        </m:r>
                        <m:r>
                          <a:rPr lang="nl-NL" sz="2000" b="0" i="1" noProof="0" dirty="0" smtClean="0">
                            <a:latin typeface="Cambria Math" panose="02040503050406030204" pitchFamily="18" charset="0"/>
                            <a:ea typeface="Times New Roman" panose="02020603050405020304" pitchFamily="18" charset="0"/>
                          </a:rPr>
                          <m:t>𝑌</m:t>
                        </m:r>
                      </m:e>
                    </m:d>
                  </m:oMath>
                </a14:m>
                <a:endParaRPr lang="en-GB" sz="2000" noProof="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GB" sz="2000" noProof="0" dirty="0">
                    <a:latin typeface="Times New Roman" panose="02020603050405020304" pitchFamily="18" charset="0"/>
                    <a:ea typeface="Times New Roman" panose="02020603050405020304" pitchFamily="18" charset="0"/>
                  </a:rPr>
                  <a:t>Goal: Learn a function </a:t>
                </a:r>
                <a14:m>
                  <m:oMath xmlns:m="http://schemas.openxmlformats.org/officeDocument/2006/math">
                    <m:d>
                      <m:dPr>
                        <m:ctrlPr>
                          <a:rPr lang="nl-NL" sz="2000" b="0" i="1" dirty="0" smtClean="0">
                            <a:latin typeface="Cambria Math" panose="02040503050406030204" pitchFamily="18" charset="0"/>
                            <a:ea typeface="Times New Roman" panose="02020603050405020304" pitchFamily="18" charset="0"/>
                          </a:rPr>
                        </m:ctrlPr>
                      </m:dPr>
                      <m:e>
                        <m:r>
                          <a:rPr lang="nl-NL" sz="2000" b="0" i="1" dirty="0" smtClean="0">
                            <a:latin typeface="Cambria Math" panose="02040503050406030204" pitchFamily="18" charset="0"/>
                            <a:ea typeface="Times New Roman" panose="02020603050405020304" pitchFamily="18" charset="0"/>
                          </a:rPr>
                          <m:t>𝑓</m:t>
                        </m:r>
                      </m:e>
                    </m:d>
                    <m:r>
                      <a:rPr lang="en-GB" sz="2000" i="1" dirty="0">
                        <a:latin typeface="Cambria Math" panose="02040503050406030204" pitchFamily="18" charset="0"/>
                        <a:ea typeface="Times New Roman" panose="02020603050405020304" pitchFamily="18" charset="0"/>
                      </a:rPr>
                      <m:t> </m:t>
                    </m:r>
                  </m:oMath>
                </a14:m>
                <a:r>
                  <a:rPr lang="en-GB" sz="2000" noProof="0" dirty="0">
                    <a:latin typeface="Times New Roman" panose="02020603050405020304" pitchFamily="18" charset="0"/>
                    <a:ea typeface="Times New Roman" panose="02020603050405020304" pitchFamily="18" charset="0"/>
                  </a:rPr>
                  <a:t>to map </a:t>
                </a:r>
                <a14:m>
                  <m:oMath xmlns:m="http://schemas.openxmlformats.org/officeDocument/2006/math">
                    <m:r>
                      <a:rPr lang="en-GB" sz="2000" i="1" noProof="0" dirty="0" smtClean="0">
                        <a:latin typeface="Cambria Math" panose="02040503050406030204" pitchFamily="18" charset="0"/>
                        <a:ea typeface="Times New Roman" panose="02020603050405020304" pitchFamily="18" charset="0"/>
                      </a:rPr>
                      <m:t>𝑋</m:t>
                    </m:r>
                    <m:r>
                      <a:rPr lang="nl-NL" sz="2000" b="0" i="1" noProof="0" dirty="0" smtClean="0">
                        <a:latin typeface="Cambria Math" panose="02040503050406030204" pitchFamily="18" charset="0"/>
                        <a:ea typeface="Times New Roman" panose="02020603050405020304" pitchFamily="18" charset="0"/>
                      </a:rPr>
                      <m:t>→</m:t>
                    </m:r>
                    <m:r>
                      <a:rPr lang="nl-NL" sz="2000" b="0" i="1" noProof="0" dirty="0" smtClean="0">
                        <a:latin typeface="Cambria Math" panose="02040503050406030204" pitchFamily="18" charset="0"/>
                        <a:ea typeface="Times New Roman" panose="02020603050405020304" pitchFamily="18" charset="0"/>
                      </a:rPr>
                      <m:t>𝑌</m:t>
                    </m:r>
                  </m:oMath>
                </a14:m>
                <a:endParaRPr lang="nl-NL" sz="2000" b="0" noProof="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GB" sz="2000" noProof="0" dirty="0">
                    <a:latin typeface="Times New Roman" panose="02020603050405020304" pitchFamily="18" charset="0"/>
                    <a:ea typeface="Times New Roman" panose="02020603050405020304" pitchFamily="18" charset="0"/>
                  </a:rPr>
                  <a:t>Examples: Regression, Classification, Object detection, …</a:t>
                </a:r>
                <a:endParaRPr lang="en-GB" sz="200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endParaRPr lang="en-GB" sz="2000" noProof="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endParaRPr lang="en-GB" sz="2000" dirty="0">
                  <a:latin typeface="Times New Roman" panose="02020603050405020304" pitchFamily="18" charset="0"/>
                  <a:ea typeface="Times New Roman" panose="02020603050405020304" pitchFamily="18" charset="0"/>
                </a:endParaRPr>
              </a:p>
              <a:p>
                <a:pPr algn="just"/>
                <a:endParaRPr lang="en-GB" sz="2000" noProof="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endParaRPr lang="en-GB" sz="2000" noProof="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endParaRPr lang="en-GB" sz="2000" dirty="0">
                  <a:latin typeface="Times New Roman" panose="02020603050405020304" pitchFamily="18" charset="0"/>
                  <a:ea typeface="Times New Roman" panose="02020603050405020304" pitchFamily="18" charset="0"/>
                </a:endParaRPr>
              </a:p>
              <a:p>
                <a:pPr algn="just"/>
                <a:r>
                  <a:rPr lang="en-GB" sz="2000" b="1" dirty="0">
                    <a:latin typeface="Times New Roman" panose="02020603050405020304" pitchFamily="18" charset="0"/>
                    <a:ea typeface="Times New Roman" panose="02020603050405020304" pitchFamily="18" charset="0"/>
                  </a:rPr>
                  <a:t>Unsupervised Learning</a:t>
                </a: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Data: </a:t>
                </a:r>
                <a14:m>
                  <m:oMath xmlns:m="http://schemas.openxmlformats.org/officeDocument/2006/math">
                    <m:d>
                      <m:dPr>
                        <m:ctrlPr>
                          <a:rPr lang="nl-NL" sz="2000" i="1" dirty="0">
                            <a:latin typeface="Cambria Math" panose="02040503050406030204" pitchFamily="18" charset="0"/>
                            <a:ea typeface="Times New Roman" panose="02020603050405020304" pitchFamily="18" charset="0"/>
                          </a:rPr>
                        </m:ctrlPr>
                      </m:dPr>
                      <m:e>
                        <m:r>
                          <a:rPr lang="en-GB" sz="2000" i="1" dirty="0">
                            <a:latin typeface="Cambria Math" panose="02040503050406030204" pitchFamily="18" charset="0"/>
                            <a:ea typeface="Times New Roman" panose="02020603050405020304" pitchFamily="18" charset="0"/>
                          </a:rPr>
                          <m:t>𝑋</m:t>
                        </m:r>
                      </m:e>
                    </m:d>
                  </m:oMath>
                </a14:m>
                <a:r>
                  <a:rPr lang="en-GB" sz="2000" dirty="0">
                    <a:latin typeface="Times New Roman" panose="02020603050405020304" pitchFamily="18" charset="0"/>
                    <a:ea typeface="Times New Roman" panose="02020603050405020304" pitchFamily="18" charset="0"/>
                  </a:rPr>
                  <a:t>, no labels!</a:t>
                </a: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Goal: Learn some hidden structure/pattern of the data</a:t>
                </a: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Examples: Clustering, Dimensionality, Feature learning, …</a:t>
                </a:r>
                <a:endParaRPr lang="en-GB" sz="2000" noProof="0" dirty="0">
                  <a:latin typeface="Times New Roman" panose="02020603050405020304" pitchFamily="18" charset="0"/>
                  <a:ea typeface="Times New Roman" panose="02020603050405020304" pitchFamily="18" charset="0"/>
                </a:endParaRPr>
              </a:p>
              <a:p>
                <a:pPr algn="just"/>
                <a:endParaRPr lang="en-GB" sz="2000" dirty="0">
                  <a:latin typeface="Times New Roman" panose="02020603050405020304" pitchFamily="18" charset="0"/>
                  <a:ea typeface="Times New Roman" panose="02020603050405020304" pitchFamily="18" charset="0"/>
                </a:endParaRPr>
              </a:p>
              <a:p>
                <a:pPr algn="just"/>
                <a:endParaRPr lang="en-GB" sz="2000" noProof="0" dirty="0">
                  <a:latin typeface="Times New Roman" panose="02020603050405020304" pitchFamily="18" charset="0"/>
                  <a:ea typeface="Times New Roman" panose="02020603050405020304" pitchFamily="18" charset="0"/>
                </a:endParaRPr>
              </a:p>
            </p:txBody>
          </p:sp>
        </mc:Choice>
        <mc:Fallback>
          <p:sp>
            <p:nvSpPr>
              <p:cNvPr id="5" name="TextBox 4">
                <a:extLst>
                  <a:ext uri="{FF2B5EF4-FFF2-40B4-BE49-F238E27FC236}">
                    <a16:creationId xmlns:a16="http://schemas.microsoft.com/office/drawing/2014/main" id="{1F0D0E1C-9264-96A0-88A1-CA9D51FB9B00}"/>
                  </a:ext>
                </a:extLst>
              </p:cNvPr>
              <p:cNvSpPr txBox="1">
                <a:spLocks noRot="1" noChangeAspect="1" noMove="1" noResize="1" noEditPoints="1" noAdjustHandles="1" noChangeArrowheads="1" noChangeShapeType="1" noTextEdit="1"/>
              </p:cNvSpPr>
              <p:nvPr/>
            </p:nvSpPr>
            <p:spPr>
              <a:xfrm>
                <a:off x="513272" y="1030185"/>
                <a:ext cx="11324501" cy="5016758"/>
              </a:xfrm>
              <a:prstGeom prst="rect">
                <a:avLst/>
              </a:prstGeom>
              <a:blipFill>
                <a:blip r:embed="rId3"/>
                <a:stretch>
                  <a:fillRect l="-560"/>
                </a:stretch>
              </a:blipFill>
            </p:spPr>
            <p:txBody>
              <a:bodyPr/>
              <a:lstStyle/>
              <a:p>
                <a:r>
                  <a:rPr lang="en-GB">
                    <a:noFill/>
                  </a:rPr>
                  <a:t> </a:t>
                </a:r>
              </a:p>
            </p:txBody>
          </p:sp>
        </mc:Fallback>
      </mc:AlternateContent>
      <p:pic>
        <p:nvPicPr>
          <p:cNvPr id="7" name="Picture 6" descr="A person standing in front of a river&#10;&#10;AI-generated content may be incorrect.">
            <a:extLst>
              <a:ext uri="{FF2B5EF4-FFF2-40B4-BE49-F238E27FC236}">
                <a16:creationId xmlns:a16="http://schemas.microsoft.com/office/drawing/2014/main" id="{F0605651-EB6F-B3BB-6F02-877AB1E0E085}"/>
              </a:ext>
            </a:extLst>
          </p:cNvPr>
          <p:cNvPicPr>
            <a:picLocks noChangeAspect="1"/>
          </p:cNvPicPr>
          <p:nvPr/>
        </p:nvPicPr>
        <p:blipFill>
          <a:blip r:embed="rId4"/>
          <a:stretch>
            <a:fillRect/>
          </a:stretch>
        </p:blipFill>
        <p:spPr>
          <a:xfrm>
            <a:off x="8020163" y="1183727"/>
            <a:ext cx="3657604" cy="2337025"/>
          </a:xfrm>
          <a:prstGeom prst="rect">
            <a:avLst/>
          </a:prstGeom>
        </p:spPr>
      </p:pic>
      <p:pic>
        <p:nvPicPr>
          <p:cNvPr id="9" name="Picture 2">
            <a:extLst>
              <a:ext uri="{FF2B5EF4-FFF2-40B4-BE49-F238E27FC236}">
                <a16:creationId xmlns:a16="http://schemas.microsoft.com/office/drawing/2014/main" id="{18ED8685-6190-0050-05CB-E946A1031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3757" y="3716551"/>
            <a:ext cx="3704013" cy="276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58448"/>
      </p:ext>
    </p:extLst>
  </p:cSld>
  <p:clrMapOvr>
    <a:masterClrMapping/>
  </p:clrMapOvr>
  <mc:AlternateContent xmlns:mc="http://schemas.openxmlformats.org/markup-compatibility/2006">
    <mc:Choice xmlns:p14="http://schemas.microsoft.com/office/powerpoint/2010/main" Requires="p14">
      <p:transition spd="slow" p14:dur="2000" advTm="405"/>
    </mc:Choice>
    <mc:Fallback>
      <p:transition spd="slow" advTm="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B5E0-0FD5-E07F-F640-692A1495F87E}"/>
            </a:ext>
          </a:extLst>
        </p:cNvPr>
        <p:cNvGrpSpPr/>
        <p:nvPr/>
      </p:nvGrpSpPr>
      <p:grpSpPr>
        <a:xfrm>
          <a:off x="0" y="0"/>
          <a:ext cx="0" cy="0"/>
          <a:chOff x="0" y="0"/>
          <a:chExt cx="0" cy="0"/>
        </a:xfrm>
      </p:grpSpPr>
      <p:sp>
        <p:nvSpPr>
          <p:cNvPr id="111" name="CustomShape 1">
            <a:extLst>
              <a:ext uri="{FF2B5EF4-FFF2-40B4-BE49-F238E27FC236}">
                <a16:creationId xmlns:a16="http://schemas.microsoft.com/office/drawing/2014/main" id="{3222F7A6-C695-56B0-2826-18F2AB0EB702}"/>
              </a:ext>
            </a:extLst>
          </p:cNvPr>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endParaRPr lang="en-US" sz="3800" b="0" strike="noStrike" spc="-1" dirty="0">
              <a:latin typeface="Calibri"/>
            </a:endParaRPr>
          </a:p>
        </p:txBody>
      </p:sp>
      <p:sp>
        <p:nvSpPr>
          <p:cNvPr id="112" name="Line 2">
            <a:extLst>
              <a:ext uri="{FF2B5EF4-FFF2-40B4-BE49-F238E27FC236}">
                <a16:creationId xmlns:a16="http://schemas.microsoft.com/office/drawing/2014/main" id="{E8A4369B-3786-03DC-1610-402D8694FBE5}"/>
              </a:ext>
            </a:extLst>
          </p:cNvPr>
          <p:cNvSpPr/>
          <p:nvPr/>
        </p:nvSpPr>
        <p:spPr>
          <a:xfrm>
            <a:off x="513273" y="214660"/>
            <a:ext cx="11165455" cy="0"/>
          </a:xfrm>
          <a:prstGeom prst="line">
            <a:avLst/>
          </a:prstGeom>
          <a:ln w="38160">
            <a:solidFill>
              <a:srgbClr val="16ABE3"/>
            </a:solidFill>
          </a:ln>
        </p:spPr>
        <p:style>
          <a:lnRef idx="1">
            <a:schemeClr val="accent1"/>
          </a:lnRef>
          <a:fillRef idx="0">
            <a:schemeClr val="accent1"/>
          </a:fillRef>
          <a:effectRef idx="0">
            <a:schemeClr val="accent1"/>
          </a:effectRef>
          <a:fontRef idx="minor"/>
        </p:style>
        <p:txBody>
          <a:bodyPr anchor="ctr"/>
          <a:lstStyle/>
          <a:p>
            <a:endParaRPr lang="en-GB"/>
          </a:p>
        </p:txBody>
      </p:sp>
      <p:sp>
        <p:nvSpPr>
          <p:cNvPr id="3" name="Slide Number Placeholder 3">
            <a:extLst>
              <a:ext uri="{FF2B5EF4-FFF2-40B4-BE49-F238E27FC236}">
                <a16:creationId xmlns:a16="http://schemas.microsoft.com/office/drawing/2014/main" id="{46ED4BDB-53C8-F009-957A-E58DB3F08072}"/>
              </a:ext>
            </a:extLst>
          </p:cNvPr>
          <p:cNvSpPr txBox="1">
            <a:spLocks/>
          </p:cNvSpPr>
          <p:nvPr/>
        </p:nvSpPr>
        <p:spPr>
          <a:xfrm>
            <a:off x="8610600" y="634086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45CBC7-BB0C-1B4C-8910-D00AF3F288B4}" type="slidenum">
              <a:rPr lang="en-US" smtClean="0"/>
              <a:pPr/>
              <a:t>16</a:t>
            </a:fld>
            <a:endParaRPr lang="en-US" dirty="0"/>
          </a:p>
        </p:txBody>
      </p:sp>
      <p:sp>
        <p:nvSpPr>
          <p:cNvPr id="8" name="Title 1">
            <a:extLst>
              <a:ext uri="{FF2B5EF4-FFF2-40B4-BE49-F238E27FC236}">
                <a16:creationId xmlns:a16="http://schemas.microsoft.com/office/drawing/2014/main" id="{12F6066A-5696-F056-50E3-83D755D76E84}"/>
              </a:ext>
            </a:extLst>
          </p:cNvPr>
          <p:cNvSpPr txBox="1">
            <a:spLocks/>
          </p:cNvSpPr>
          <p:nvPr/>
        </p:nvSpPr>
        <p:spPr>
          <a:xfrm>
            <a:off x="513273" y="350635"/>
            <a:ext cx="10515600" cy="6635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a:latin typeface="Times New Roman" panose="02020603050405020304" pitchFamily="18" charset="0"/>
                <a:cs typeface="Times New Roman" panose="02020603050405020304" pitchFamily="18" charset="0"/>
              </a:rPr>
              <a:t>Machine Learning paradigms</a:t>
            </a:r>
            <a:endParaRPr lang="en-NL" sz="3100" dirty="0">
              <a:latin typeface="Times New Roman" panose="02020603050405020304" pitchFamily="18" charset="0"/>
              <a:cs typeface="Times New Roman" panose="02020603050405020304" pitchFamily="18" charset="0"/>
            </a:endParaRPr>
          </a:p>
        </p:txBody>
      </p:sp>
      <p:sp>
        <p:nvSpPr>
          <p:cNvPr id="4" name="Line 2">
            <a:extLst>
              <a:ext uri="{FF2B5EF4-FFF2-40B4-BE49-F238E27FC236}">
                <a16:creationId xmlns:a16="http://schemas.microsoft.com/office/drawing/2014/main" id="{7F8233DD-7A24-3986-EE7C-809594937711}"/>
              </a:ext>
            </a:extLst>
          </p:cNvPr>
          <p:cNvSpPr/>
          <p:nvPr/>
        </p:nvSpPr>
        <p:spPr>
          <a:xfrm>
            <a:off x="513273" y="1027440"/>
            <a:ext cx="11165455" cy="0"/>
          </a:xfrm>
          <a:prstGeom prst="line">
            <a:avLst/>
          </a:prstGeom>
          <a:ln w="38160">
            <a:solidFill>
              <a:srgbClr val="16ABE3"/>
            </a:solidFill>
          </a:ln>
        </p:spPr>
        <p:style>
          <a:lnRef idx="1">
            <a:schemeClr val="accent1"/>
          </a:lnRef>
          <a:fillRef idx="0">
            <a:schemeClr val="accent1"/>
          </a:fillRef>
          <a:effectRef idx="0">
            <a:schemeClr val="accent1"/>
          </a:effectRef>
          <a:fontRef idx="minor"/>
        </p:style>
        <p:txBody>
          <a:bodyPr anchor="ctr"/>
          <a:lstStyle/>
          <a:p>
            <a:endParaRPr lang="en-GB"/>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06ADF5-DABD-B52C-5FD3-18E96F9CE2D2}"/>
                  </a:ext>
                </a:extLst>
              </p:cNvPr>
              <p:cNvSpPr txBox="1"/>
              <p:nvPr/>
            </p:nvSpPr>
            <p:spPr>
              <a:xfrm>
                <a:off x="513272" y="735225"/>
                <a:ext cx="11324501" cy="2862322"/>
              </a:xfrm>
              <a:prstGeom prst="rect">
                <a:avLst/>
              </a:prstGeom>
              <a:noFill/>
            </p:spPr>
            <p:txBody>
              <a:bodyPr wrap="square">
                <a:spAutoFit/>
              </a:bodyPr>
              <a:lstStyle/>
              <a:p>
                <a:pPr algn="just"/>
                <a:endParaRPr lang="en-GB" sz="2000" noProof="0" dirty="0">
                  <a:latin typeface="Times New Roman" panose="02020603050405020304" pitchFamily="18" charset="0"/>
                  <a:ea typeface="Times New Roman" panose="02020603050405020304" pitchFamily="18" charset="0"/>
                </a:endParaRPr>
              </a:p>
              <a:p>
                <a:pPr algn="just"/>
                <a:endParaRPr lang="en-GB" sz="2000" dirty="0">
                  <a:latin typeface="Times New Roman" panose="02020603050405020304" pitchFamily="18" charset="0"/>
                  <a:ea typeface="Times New Roman" panose="02020603050405020304" pitchFamily="18" charset="0"/>
                </a:endParaRPr>
              </a:p>
              <a:p>
                <a:pPr algn="just"/>
                <a:r>
                  <a:rPr lang="en-GB" sz="2000" b="1" dirty="0">
                    <a:latin typeface="Times New Roman" panose="02020603050405020304" pitchFamily="18" charset="0"/>
                    <a:ea typeface="Times New Roman" panose="02020603050405020304" pitchFamily="18" charset="0"/>
                  </a:rPr>
                  <a:t>Reinforcement Learning</a:t>
                </a: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Data: Obtained by interacting with an environment</a:t>
                </a: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Goal: Learn how to take actions to maximize rewards (</a:t>
                </a:r>
                <a14:m>
                  <m:oMath xmlns:m="http://schemas.openxmlformats.org/officeDocument/2006/math">
                    <m:r>
                      <a:rPr lang="nl-NL" sz="2000">
                        <a:latin typeface="Cambria Math" panose="02040503050406030204" pitchFamily="18" charset="0"/>
                        <a:ea typeface="Times New Roman" panose="02020603050405020304" pitchFamily="18" charset="0"/>
                      </a:rPr>
                      <m:t>𝑅</m:t>
                    </m:r>
                  </m:oMath>
                </a14:m>
                <a:r>
                  <a:rPr lang="en-GB" sz="2000" dirty="0">
                    <a:latin typeface="Times New Roman" panose="02020603050405020304" pitchFamily="18" charset="0"/>
                    <a:ea typeface="Times New Roman" panose="02020603050405020304" pitchFamily="18" charset="0"/>
                  </a:rPr>
                  <a:t>)</a:t>
                </a:r>
              </a:p>
              <a:p>
                <a:pPr marL="342900" indent="-342900" algn="just">
                  <a:buFont typeface="Arial" panose="020B0604020202020204" pitchFamily="34" charset="0"/>
                  <a:buChar char="•"/>
                </a:pPr>
                <a:r>
                  <a:rPr lang="en-GB" sz="2000" dirty="0">
                    <a:latin typeface="Times New Roman" panose="02020603050405020304" pitchFamily="18" charset="0"/>
                    <a:ea typeface="Times New Roman" panose="02020603050405020304" pitchFamily="18" charset="0"/>
                  </a:rPr>
                  <a:t>Defined by a Markov decision process</a:t>
                </a:r>
              </a:p>
              <a:p>
                <a:pPr marL="342900" indent="-342900" algn="just">
                  <a:buFont typeface="Arial" panose="020B0604020202020204" pitchFamily="34" charset="0"/>
                  <a:buChar char="•"/>
                </a:pPr>
                <a:endParaRPr lang="en-GB" sz="2000" noProof="0" dirty="0">
                  <a:latin typeface="Times New Roman" panose="02020603050405020304" pitchFamily="18" charset="0"/>
                  <a:ea typeface="Times New Roman" panose="02020603050405020304" pitchFamily="18" charset="0"/>
                </a:endParaRPr>
              </a:p>
              <a:p>
                <a:pPr algn="just"/>
                <a:endParaRPr lang="en-GB" sz="2000" dirty="0">
                  <a:latin typeface="Times New Roman" panose="02020603050405020304" pitchFamily="18" charset="0"/>
                  <a:ea typeface="Times New Roman" panose="02020603050405020304" pitchFamily="18" charset="0"/>
                </a:endParaRPr>
              </a:p>
              <a:p>
                <a:pPr algn="just"/>
                <a:endParaRPr lang="en-GB" sz="2000" noProof="0" dirty="0">
                  <a:latin typeface="Times New Roman" panose="02020603050405020304" pitchFamily="18" charset="0"/>
                  <a:ea typeface="Times New Roman" panose="02020603050405020304" pitchFamily="18" charset="0"/>
                </a:endParaRPr>
              </a:p>
            </p:txBody>
          </p:sp>
        </mc:Choice>
        <mc:Fallback>
          <p:sp>
            <p:nvSpPr>
              <p:cNvPr id="5" name="TextBox 4">
                <a:extLst>
                  <a:ext uri="{FF2B5EF4-FFF2-40B4-BE49-F238E27FC236}">
                    <a16:creationId xmlns:a16="http://schemas.microsoft.com/office/drawing/2014/main" id="{DF06ADF5-DABD-B52C-5FD3-18E96F9CE2D2}"/>
                  </a:ext>
                </a:extLst>
              </p:cNvPr>
              <p:cNvSpPr txBox="1">
                <a:spLocks noRot="1" noChangeAspect="1" noMove="1" noResize="1" noEditPoints="1" noAdjustHandles="1" noChangeArrowheads="1" noChangeShapeType="1" noTextEdit="1"/>
              </p:cNvSpPr>
              <p:nvPr/>
            </p:nvSpPr>
            <p:spPr>
              <a:xfrm>
                <a:off x="513272" y="735225"/>
                <a:ext cx="11324501" cy="2862322"/>
              </a:xfrm>
              <a:prstGeom prst="rect">
                <a:avLst/>
              </a:prstGeom>
              <a:blipFill>
                <a:blip r:embed="rId3"/>
                <a:stretch>
                  <a:fillRect l="-560"/>
                </a:stretch>
              </a:blipFill>
            </p:spPr>
            <p:txBody>
              <a:bodyPr/>
              <a:lstStyle/>
              <a:p>
                <a:r>
                  <a:rPr lang="en-GB">
                    <a:noFill/>
                  </a:rPr>
                  <a:t> </a:t>
                </a:r>
              </a:p>
            </p:txBody>
          </p:sp>
        </mc:Fallback>
      </mc:AlternateContent>
      <p:grpSp>
        <p:nvGrpSpPr>
          <p:cNvPr id="9" name="Group 8">
            <a:extLst>
              <a:ext uri="{FF2B5EF4-FFF2-40B4-BE49-F238E27FC236}">
                <a16:creationId xmlns:a16="http://schemas.microsoft.com/office/drawing/2014/main" id="{2CF7169F-9262-C9DA-E178-5FC1618DCCEB}"/>
              </a:ext>
            </a:extLst>
          </p:cNvPr>
          <p:cNvGrpSpPr/>
          <p:nvPr/>
        </p:nvGrpSpPr>
        <p:grpSpPr>
          <a:xfrm>
            <a:off x="3025063" y="3854195"/>
            <a:ext cx="1285264" cy="1365539"/>
            <a:chOff x="2948283" y="2741467"/>
            <a:chExt cx="1285264" cy="1365539"/>
          </a:xfrm>
        </p:grpSpPr>
        <p:pic>
          <p:nvPicPr>
            <p:cNvPr id="10" name="Graphic 9" descr="User with solid fill">
              <a:extLst>
                <a:ext uri="{FF2B5EF4-FFF2-40B4-BE49-F238E27FC236}">
                  <a16:creationId xmlns:a16="http://schemas.microsoft.com/office/drawing/2014/main" id="{8BCE8373-6532-CAE3-29ED-47969E64D1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8283" y="2741467"/>
              <a:ext cx="1285264" cy="1365539"/>
            </a:xfrm>
            <a:prstGeom prst="rect">
              <a:avLst/>
            </a:prstGeom>
          </p:spPr>
        </p:pic>
        <p:sp>
          <p:nvSpPr>
            <p:cNvPr id="11" name="CustomShape 1">
              <a:extLst>
                <a:ext uri="{FF2B5EF4-FFF2-40B4-BE49-F238E27FC236}">
                  <a16:creationId xmlns:a16="http://schemas.microsoft.com/office/drawing/2014/main" id="{338F0D99-EDCB-FF46-5453-96EEDD1EB552}"/>
                </a:ext>
              </a:extLst>
            </p:cNvPr>
            <p:cNvSpPr/>
            <p:nvPr/>
          </p:nvSpPr>
          <p:spPr>
            <a:xfrm>
              <a:off x="3196909" y="3472404"/>
              <a:ext cx="805860" cy="5397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2000" b="0" strike="noStrike" spc="-1" dirty="0">
                  <a:solidFill>
                    <a:schemeClr val="bg1"/>
                  </a:solidFill>
                  <a:latin typeface="Calibri"/>
                </a:rPr>
                <a:t>Agent</a:t>
              </a:r>
            </a:p>
          </p:txBody>
        </p:sp>
      </p:grpSp>
      <p:grpSp>
        <p:nvGrpSpPr>
          <p:cNvPr id="12" name="Group 11">
            <a:extLst>
              <a:ext uri="{FF2B5EF4-FFF2-40B4-BE49-F238E27FC236}">
                <a16:creationId xmlns:a16="http://schemas.microsoft.com/office/drawing/2014/main" id="{E341E16D-B108-0996-3D54-B48963C5015B}"/>
              </a:ext>
            </a:extLst>
          </p:cNvPr>
          <p:cNvGrpSpPr/>
          <p:nvPr/>
        </p:nvGrpSpPr>
        <p:grpSpPr>
          <a:xfrm>
            <a:off x="7623697" y="3854194"/>
            <a:ext cx="1549572" cy="1610997"/>
            <a:chOff x="7557550" y="2750953"/>
            <a:chExt cx="1549572" cy="1610997"/>
          </a:xfrm>
        </p:grpSpPr>
        <p:pic>
          <p:nvPicPr>
            <p:cNvPr id="13" name="Graphic 12" descr="Earth globe: Americas with solid fill">
              <a:extLst>
                <a:ext uri="{FF2B5EF4-FFF2-40B4-BE49-F238E27FC236}">
                  <a16:creationId xmlns:a16="http://schemas.microsoft.com/office/drawing/2014/main" id="{A816FD47-AE72-4E66-EB3C-169D443E2F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27601" y="2750953"/>
              <a:ext cx="1285264" cy="1365539"/>
            </a:xfrm>
            <a:prstGeom prst="rect">
              <a:avLst/>
            </a:prstGeom>
          </p:spPr>
        </p:pic>
        <p:sp>
          <p:nvSpPr>
            <p:cNvPr id="14" name="CustomShape 1">
              <a:extLst>
                <a:ext uri="{FF2B5EF4-FFF2-40B4-BE49-F238E27FC236}">
                  <a16:creationId xmlns:a16="http://schemas.microsoft.com/office/drawing/2014/main" id="{E3911E59-D12E-5347-4350-5AFBD0713331}"/>
                </a:ext>
              </a:extLst>
            </p:cNvPr>
            <p:cNvSpPr/>
            <p:nvPr/>
          </p:nvSpPr>
          <p:spPr>
            <a:xfrm>
              <a:off x="7557550" y="3822243"/>
              <a:ext cx="1549572" cy="5397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2000" b="0" strike="noStrike" spc="-1" dirty="0">
                  <a:latin typeface="Calibri"/>
                </a:rPr>
                <a:t>Environment</a:t>
              </a:r>
            </a:p>
          </p:txBody>
        </p:sp>
      </p:grpSp>
      <p:cxnSp>
        <p:nvCxnSpPr>
          <p:cNvPr id="15" name="Elbow Connector 14">
            <a:extLst>
              <a:ext uri="{FF2B5EF4-FFF2-40B4-BE49-F238E27FC236}">
                <a16:creationId xmlns:a16="http://schemas.microsoft.com/office/drawing/2014/main" id="{5916F097-B522-25FB-93B0-2BDFB198E904}"/>
              </a:ext>
            </a:extLst>
          </p:cNvPr>
          <p:cNvCxnSpPr>
            <a:cxnSpLocks/>
            <a:endCxn id="18" idx="0"/>
          </p:cNvCxnSpPr>
          <p:nvPr/>
        </p:nvCxnSpPr>
        <p:spPr>
          <a:xfrm flipV="1">
            <a:off x="3657062" y="3434906"/>
            <a:ext cx="4722486" cy="663934"/>
          </a:xfrm>
          <a:prstGeom prst="bentConnector4">
            <a:avLst>
              <a:gd name="adj1" fmla="val 636"/>
              <a:gd name="adj2" fmla="val 13443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844CB9CA-1156-CB70-F052-677D21E53F2B}"/>
              </a:ext>
            </a:extLst>
          </p:cNvPr>
          <p:cNvCxnSpPr>
            <a:cxnSpLocks/>
            <a:stCxn id="14" idx="2"/>
            <a:endCxn id="17" idx="2"/>
          </p:cNvCxnSpPr>
          <p:nvPr/>
        </p:nvCxnSpPr>
        <p:spPr>
          <a:xfrm rot="5400000">
            <a:off x="5939038" y="3150680"/>
            <a:ext cx="144934" cy="4773956"/>
          </a:xfrm>
          <a:prstGeom prst="bentConnector3">
            <a:avLst>
              <a:gd name="adj1" fmla="val 331088"/>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CustomShape 1">
                <a:extLst>
                  <a:ext uri="{FF2B5EF4-FFF2-40B4-BE49-F238E27FC236}">
                    <a16:creationId xmlns:a16="http://schemas.microsoft.com/office/drawing/2014/main" id="{CC440129-3836-D7A2-CF44-2053300E6328}"/>
                  </a:ext>
                </a:extLst>
              </p:cNvPr>
              <p:cNvSpPr/>
              <p:nvPr/>
            </p:nvSpPr>
            <p:spPr>
              <a:xfrm>
                <a:off x="2938727" y="5070418"/>
                <a:ext cx="1371600" cy="5397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2000" b="0" strike="noStrike" spc="-1" dirty="0">
                    <a:latin typeface="Calibri"/>
                  </a:rPr>
                  <a:t>State </a:t>
                </a:r>
                <a14:m>
                  <m:oMath xmlns:m="http://schemas.openxmlformats.org/officeDocument/2006/math">
                    <m:sSub>
                      <m:sSubPr>
                        <m:ctrlPr>
                          <a:rPr lang="nl-NL" sz="2000" b="0" i="1" smtClean="0">
                            <a:latin typeface="Cambria Math" panose="02040503050406030204" pitchFamily="18" charset="0"/>
                          </a:rPr>
                        </m:ctrlPr>
                      </m:sSubPr>
                      <m:e>
                        <m:r>
                          <a:rPr lang="nl-NL" sz="2000" b="0" i="1" smtClean="0">
                            <a:latin typeface="Cambria Math" panose="02040503050406030204" pitchFamily="18" charset="0"/>
                          </a:rPr>
                          <m:t>𝑠</m:t>
                        </m:r>
                      </m:e>
                      <m:sub>
                        <m:r>
                          <a:rPr lang="nl-NL" sz="2000" b="0" i="1" smtClean="0">
                            <a:latin typeface="Cambria Math" panose="02040503050406030204" pitchFamily="18" charset="0"/>
                          </a:rPr>
                          <m:t>𝑡</m:t>
                        </m:r>
                      </m:sub>
                    </m:sSub>
                  </m:oMath>
                </a14:m>
                <a:endParaRPr lang="en-US" sz="2000" b="0" strike="noStrike" spc="-1" dirty="0">
                  <a:latin typeface="Calibri"/>
                </a:endParaRPr>
              </a:p>
            </p:txBody>
          </p:sp>
        </mc:Choice>
        <mc:Fallback>
          <p:sp>
            <p:nvSpPr>
              <p:cNvPr id="17" name="CustomShape 1">
                <a:extLst>
                  <a:ext uri="{FF2B5EF4-FFF2-40B4-BE49-F238E27FC236}">
                    <a16:creationId xmlns:a16="http://schemas.microsoft.com/office/drawing/2014/main" id="{CC440129-3836-D7A2-CF44-2053300E6328}"/>
                  </a:ext>
                </a:extLst>
              </p:cNvPr>
              <p:cNvSpPr>
                <a:spLocks noRot="1" noChangeAspect="1" noMove="1" noResize="1" noEditPoints="1" noAdjustHandles="1" noChangeArrowheads="1" noChangeShapeType="1" noTextEdit="1"/>
              </p:cNvSpPr>
              <p:nvPr/>
            </p:nvSpPr>
            <p:spPr>
              <a:xfrm>
                <a:off x="2938727" y="5070418"/>
                <a:ext cx="1371600" cy="539707"/>
              </a:xfrm>
              <a:prstGeom prst="rect">
                <a:avLst/>
              </a:prstGeom>
              <a:blipFill>
                <a:blip r:embed="rId8"/>
                <a:stretch>
                  <a:fillRect b="-4651"/>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CustomShape 1">
                <a:extLst>
                  <a:ext uri="{FF2B5EF4-FFF2-40B4-BE49-F238E27FC236}">
                    <a16:creationId xmlns:a16="http://schemas.microsoft.com/office/drawing/2014/main" id="{0A2F520A-EA24-723D-AC96-54D3D2DF7DDE}"/>
                  </a:ext>
                </a:extLst>
              </p:cNvPr>
              <p:cNvSpPr/>
              <p:nvPr/>
            </p:nvSpPr>
            <p:spPr>
              <a:xfrm>
                <a:off x="7693748" y="3434906"/>
                <a:ext cx="1371600" cy="5397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2000" b="0" strike="noStrike" spc="-1" dirty="0">
                    <a:latin typeface="Calibri"/>
                  </a:rPr>
                  <a:t>State </a:t>
                </a:r>
                <a14:m>
                  <m:oMath xmlns:m="http://schemas.openxmlformats.org/officeDocument/2006/math">
                    <m:sSub>
                      <m:sSubPr>
                        <m:ctrlPr>
                          <a:rPr lang="nl-NL" sz="2000" b="0" i="1" smtClean="0">
                            <a:latin typeface="Cambria Math" panose="02040503050406030204" pitchFamily="18" charset="0"/>
                          </a:rPr>
                        </m:ctrlPr>
                      </m:sSubPr>
                      <m:e>
                        <m:r>
                          <a:rPr lang="nl-NL" sz="2000" b="0" i="1" smtClean="0">
                            <a:latin typeface="Cambria Math" panose="02040503050406030204" pitchFamily="18" charset="0"/>
                          </a:rPr>
                          <m:t>𝑠</m:t>
                        </m:r>
                      </m:e>
                      <m:sub>
                        <m:r>
                          <a:rPr lang="nl-NL" sz="2000" b="0" i="1" smtClean="0">
                            <a:latin typeface="Cambria Math" panose="02040503050406030204" pitchFamily="18" charset="0"/>
                          </a:rPr>
                          <m:t>𝑡</m:t>
                        </m:r>
                        <m:r>
                          <a:rPr lang="nl-NL" sz="2000" b="0" i="1" smtClean="0">
                            <a:latin typeface="Cambria Math" panose="02040503050406030204" pitchFamily="18" charset="0"/>
                          </a:rPr>
                          <m:t>+1</m:t>
                        </m:r>
                      </m:sub>
                    </m:sSub>
                  </m:oMath>
                </a14:m>
                <a:endParaRPr lang="en-US" sz="2000" b="0" strike="noStrike" spc="-1" dirty="0">
                  <a:latin typeface="Calibri"/>
                </a:endParaRPr>
              </a:p>
            </p:txBody>
          </p:sp>
        </mc:Choice>
        <mc:Fallback>
          <p:sp>
            <p:nvSpPr>
              <p:cNvPr id="18" name="CustomShape 1">
                <a:extLst>
                  <a:ext uri="{FF2B5EF4-FFF2-40B4-BE49-F238E27FC236}">
                    <a16:creationId xmlns:a16="http://schemas.microsoft.com/office/drawing/2014/main" id="{0A2F520A-EA24-723D-AC96-54D3D2DF7DDE}"/>
                  </a:ext>
                </a:extLst>
              </p:cNvPr>
              <p:cNvSpPr>
                <a:spLocks noRot="1" noChangeAspect="1" noMove="1" noResize="1" noEditPoints="1" noAdjustHandles="1" noChangeArrowheads="1" noChangeShapeType="1" noTextEdit="1"/>
              </p:cNvSpPr>
              <p:nvPr/>
            </p:nvSpPr>
            <p:spPr>
              <a:xfrm>
                <a:off x="7693748" y="3434906"/>
                <a:ext cx="1371600" cy="539707"/>
              </a:xfrm>
              <a:prstGeom prst="rect">
                <a:avLst/>
              </a:prstGeom>
              <a:blipFill>
                <a:blip r:embed="rId9"/>
                <a:stretch>
                  <a:fillRect b="-2326"/>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2FEFE579-06E8-D8C6-0233-FDCECD32DA28}"/>
                  </a:ext>
                </a:extLst>
              </p:cNvPr>
              <p:cNvSpPr/>
              <p:nvPr/>
            </p:nvSpPr>
            <p:spPr>
              <a:xfrm>
                <a:off x="4912241" y="2824764"/>
                <a:ext cx="2700823" cy="6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Action </a:t>
                </a:r>
                <a:endParaRPr lang="nl-NL"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𝜋</m:t>
                      </m:r>
                      <m:r>
                        <a:rPr lang="nl-NL" b="0" i="1" smtClean="0">
                          <a:latin typeface="Cambria Math" panose="02040503050406030204" pitchFamily="18" charset="0"/>
                        </a:rPr>
                        <m:t>=</m:t>
                      </m:r>
                      <m:r>
                        <a:rPr lang="nl-NL" b="0" i="1" smtClean="0">
                          <a:latin typeface="Cambria Math" panose="02040503050406030204" pitchFamily="18" charset="0"/>
                        </a:rPr>
                        <m:t>𝑃</m:t>
                      </m:r>
                      <m:d>
                        <m:dPr>
                          <m:ctrlPr>
                            <a:rPr lang="nl-NL" b="0" i="1" smtClean="0">
                              <a:latin typeface="Cambria Math" panose="02040503050406030204" pitchFamily="18" charset="0"/>
                            </a:rPr>
                          </m:ctrlPr>
                        </m:dPr>
                        <m:e>
                          <m:sSub>
                            <m:sSubPr>
                              <m:ctrlPr>
                                <a:rPr lang="nl-NL" b="0" i="1" smtClean="0">
                                  <a:latin typeface="Cambria Math" panose="02040503050406030204" pitchFamily="18" charset="0"/>
                                </a:rPr>
                              </m:ctrlPr>
                            </m:sSubPr>
                            <m:e>
                              <m:r>
                                <a:rPr lang="nl-NL" b="0" i="1" smtClean="0">
                                  <a:latin typeface="Cambria Math" panose="02040503050406030204" pitchFamily="18" charset="0"/>
                                </a:rPr>
                                <m:t>𝑠</m:t>
                              </m:r>
                            </m:e>
                            <m:sub>
                              <m:r>
                                <a:rPr lang="nl-NL" b="0" i="1" smtClean="0">
                                  <a:latin typeface="Cambria Math" panose="02040503050406030204" pitchFamily="18" charset="0"/>
                                </a:rPr>
                                <m:t>𝑡</m:t>
                              </m:r>
                              <m:r>
                                <a:rPr lang="nl-NL" b="0" i="1" smtClean="0">
                                  <a:latin typeface="Cambria Math" panose="02040503050406030204" pitchFamily="18" charset="0"/>
                                </a:rPr>
                                <m:t>+1</m:t>
                              </m:r>
                            </m:sub>
                          </m:sSub>
                          <m:r>
                            <a:rPr lang="nl-NL" b="0" i="1" smtClean="0">
                              <a:latin typeface="Cambria Math" panose="02040503050406030204" pitchFamily="18" charset="0"/>
                            </a:rPr>
                            <m:t>|</m:t>
                          </m:r>
                          <m:sSub>
                            <m:sSubPr>
                              <m:ctrlPr>
                                <a:rPr lang="nl-NL" b="0" i="1" smtClean="0">
                                  <a:latin typeface="Cambria Math" panose="02040503050406030204" pitchFamily="18" charset="0"/>
                                </a:rPr>
                              </m:ctrlPr>
                            </m:sSubPr>
                            <m:e>
                              <m:r>
                                <a:rPr lang="nl-NL" b="0" i="1" smtClean="0">
                                  <a:latin typeface="Cambria Math" panose="02040503050406030204" pitchFamily="18" charset="0"/>
                                </a:rPr>
                                <m:t>𝑠</m:t>
                              </m:r>
                            </m:e>
                            <m:sub>
                              <m:r>
                                <a:rPr lang="nl-NL" b="0" i="1" smtClean="0">
                                  <a:latin typeface="Cambria Math" panose="02040503050406030204" pitchFamily="18" charset="0"/>
                                </a:rPr>
                                <m:t>𝑡</m:t>
                              </m:r>
                            </m:sub>
                          </m:sSub>
                        </m:e>
                      </m:d>
                      <m:r>
                        <a:rPr lang="nl-NL" b="0" i="1" smtClean="0">
                          <a:latin typeface="Cambria Math" panose="02040503050406030204" pitchFamily="18" charset="0"/>
                        </a:rPr>
                        <m:t>→</m:t>
                      </m:r>
                      <m:sSub>
                        <m:sSubPr>
                          <m:ctrlPr>
                            <a:rPr lang="nl-NL" i="1">
                              <a:latin typeface="Cambria Math" panose="02040503050406030204" pitchFamily="18" charset="0"/>
                            </a:rPr>
                          </m:ctrlPr>
                        </m:sSubPr>
                        <m:e>
                          <m:r>
                            <a:rPr lang="nl-NL" i="1">
                              <a:latin typeface="Cambria Math" panose="02040503050406030204" pitchFamily="18" charset="0"/>
                            </a:rPr>
                            <m:t>𝑎</m:t>
                          </m:r>
                        </m:e>
                        <m:sub>
                          <m:r>
                            <a:rPr lang="nl-NL" i="1">
                              <a:latin typeface="Cambria Math" panose="02040503050406030204" pitchFamily="18" charset="0"/>
                            </a:rPr>
                            <m:t>𝑡</m:t>
                          </m:r>
                        </m:sub>
                      </m:sSub>
                    </m:oMath>
                  </m:oMathPara>
                </a14:m>
                <a:endParaRPr lang="en-GB" dirty="0"/>
              </a:p>
            </p:txBody>
          </p:sp>
        </mc:Choice>
        <mc:Fallback>
          <p:sp>
            <p:nvSpPr>
              <p:cNvPr id="19" name="Rectangle 18">
                <a:extLst>
                  <a:ext uri="{FF2B5EF4-FFF2-40B4-BE49-F238E27FC236}">
                    <a16:creationId xmlns:a16="http://schemas.microsoft.com/office/drawing/2014/main" id="{2FEFE579-06E8-D8C6-0233-FDCECD32DA28}"/>
                  </a:ext>
                </a:extLst>
              </p:cNvPr>
              <p:cNvSpPr>
                <a:spLocks noRot="1" noChangeAspect="1" noMove="1" noResize="1" noEditPoints="1" noAdjustHandles="1" noChangeArrowheads="1" noChangeShapeType="1" noTextEdit="1"/>
              </p:cNvSpPr>
              <p:nvPr/>
            </p:nvSpPr>
            <p:spPr>
              <a:xfrm>
                <a:off x="4912241" y="2824764"/>
                <a:ext cx="2700823" cy="634537"/>
              </a:xfrm>
              <a:prstGeom prst="rect">
                <a:avLst/>
              </a:prstGeom>
              <a:blipFill>
                <a:blip r:embed="rId10"/>
                <a:stretch>
                  <a:fillRect t="-3846" b="-9615"/>
                </a:stretch>
              </a:blipFill>
            </p:spPr>
            <p:txBody>
              <a:bodyPr/>
              <a:lstStyle/>
              <a:p>
                <a:r>
                  <a:rPr lang="en-GB">
                    <a:noFill/>
                  </a:rPr>
                  <a:t> </a:t>
                </a:r>
              </a:p>
            </p:txBody>
          </p:sp>
        </mc:Fallback>
      </mc:AlternateContent>
      <p:grpSp>
        <p:nvGrpSpPr>
          <p:cNvPr id="20" name="Group 19">
            <a:extLst>
              <a:ext uri="{FF2B5EF4-FFF2-40B4-BE49-F238E27FC236}">
                <a16:creationId xmlns:a16="http://schemas.microsoft.com/office/drawing/2014/main" id="{7B6D069F-8EE4-418B-837C-8E855897B7FE}"/>
              </a:ext>
            </a:extLst>
          </p:cNvPr>
          <p:cNvGrpSpPr/>
          <p:nvPr/>
        </p:nvGrpSpPr>
        <p:grpSpPr>
          <a:xfrm>
            <a:off x="4311179" y="5610125"/>
            <a:ext cx="3680672" cy="993347"/>
            <a:chOff x="4311179" y="5610125"/>
            <a:chExt cx="3680672" cy="993347"/>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9AB8385-ABA1-19D6-F7C2-D5DF28049305}"/>
                    </a:ext>
                  </a:extLst>
                </p:cNvPr>
                <p:cNvSpPr/>
                <p:nvPr/>
              </p:nvSpPr>
              <p:spPr>
                <a:xfrm>
                  <a:off x="5435184" y="5610125"/>
                  <a:ext cx="1432663" cy="6345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Reward  </a:t>
                  </a:r>
                  <a14:m>
                    <m:oMath xmlns:m="http://schemas.openxmlformats.org/officeDocument/2006/math">
                      <m:sSub>
                        <m:sSubPr>
                          <m:ctrlPr>
                            <a:rPr lang="nl-NL" b="0" i="1" smtClean="0">
                              <a:latin typeface="Cambria Math" panose="02040503050406030204" pitchFamily="18" charset="0"/>
                            </a:rPr>
                          </m:ctrlPr>
                        </m:sSubPr>
                        <m:e>
                          <m:r>
                            <a:rPr lang="nl-NL" b="0" i="1" smtClean="0">
                              <a:latin typeface="Cambria Math" panose="02040503050406030204" pitchFamily="18" charset="0"/>
                            </a:rPr>
                            <m:t>𝑟</m:t>
                          </m:r>
                        </m:e>
                        <m:sub>
                          <m:r>
                            <a:rPr lang="nl-NL" b="0" i="1" smtClean="0">
                              <a:latin typeface="Cambria Math" panose="02040503050406030204" pitchFamily="18" charset="0"/>
                            </a:rPr>
                            <m:t>𝑡</m:t>
                          </m:r>
                          <m:r>
                            <a:rPr lang="nl-NL" b="0" i="1" smtClean="0">
                              <a:latin typeface="Cambria Math" panose="02040503050406030204" pitchFamily="18" charset="0"/>
                            </a:rPr>
                            <m:t>+1</m:t>
                          </m:r>
                        </m:sub>
                      </m:sSub>
                    </m:oMath>
                  </a14:m>
                  <a:endParaRPr lang="en-GB" dirty="0"/>
                </a:p>
              </p:txBody>
            </p:sp>
          </mc:Choice>
          <mc:Fallback xmlns="">
            <p:sp>
              <p:nvSpPr>
                <p:cNvPr id="39" name="Rectangle 38">
                  <a:extLst>
                    <a:ext uri="{FF2B5EF4-FFF2-40B4-BE49-F238E27FC236}">
                      <a16:creationId xmlns:a16="http://schemas.microsoft.com/office/drawing/2014/main" id="{C1CF97D6-6855-94E9-FE5B-7B961425A49A}"/>
                    </a:ext>
                  </a:extLst>
                </p:cNvPr>
                <p:cNvSpPr>
                  <a:spLocks noRot="1" noChangeAspect="1" noMove="1" noResize="1" noEditPoints="1" noAdjustHandles="1" noChangeArrowheads="1" noChangeShapeType="1" noTextEdit="1"/>
                </p:cNvSpPr>
                <p:nvPr/>
              </p:nvSpPr>
              <p:spPr>
                <a:xfrm>
                  <a:off x="5435184" y="5610125"/>
                  <a:ext cx="1432663" cy="634537"/>
                </a:xfrm>
                <a:prstGeom prst="rect">
                  <a:avLst/>
                </a:prstGeom>
                <a:blipFill>
                  <a:blip r:embed="rId11"/>
                  <a:stretch>
                    <a:fillRect l="-870"/>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B2436D7B-7034-F47E-26BD-5B62A83484E3}"/>
                </a:ext>
              </a:extLst>
            </p:cNvPr>
            <p:cNvSpPr txBox="1"/>
            <p:nvPr/>
          </p:nvSpPr>
          <p:spPr>
            <a:xfrm>
              <a:off x="4311179" y="6295695"/>
              <a:ext cx="3680672" cy="307777"/>
            </a:xfrm>
            <a:prstGeom prst="rect">
              <a:avLst/>
            </a:prstGeom>
            <a:noFill/>
          </p:spPr>
          <p:txBody>
            <a:bodyPr wrap="square" rtlCol="0">
              <a:spAutoFit/>
            </a:bodyPr>
            <a:lstStyle/>
            <a:p>
              <a:pPr algn="ctr"/>
              <a:r>
                <a:rPr lang="en-GB" sz="1400" dirty="0"/>
                <a:t>Feedback that measures the agent’s action</a:t>
              </a:r>
            </a:p>
          </p:txBody>
        </p:sp>
      </p:grpSp>
    </p:spTree>
    <p:extLst>
      <p:ext uri="{BB962C8B-B14F-4D97-AF65-F5344CB8AC3E}">
        <p14:creationId xmlns:p14="http://schemas.microsoft.com/office/powerpoint/2010/main" val="3665841795"/>
      </p:ext>
    </p:extLst>
  </p:cSld>
  <p:clrMapOvr>
    <a:masterClrMapping/>
  </p:clrMapOvr>
  <mc:AlternateContent xmlns:mc="http://schemas.openxmlformats.org/markup-compatibility/2006">
    <mc:Choice xmlns:p14="http://schemas.microsoft.com/office/powerpoint/2010/main" Requires="p14">
      <p:transition spd="slow" p14:dur="2000" advTm="405"/>
    </mc:Choice>
    <mc:Fallback>
      <p:transition spd="slow" advTm="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Artificial Neural Networks</a:t>
            </a:r>
            <a:br>
              <a:rPr lang="en-GB" sz="4000" dirty="0"/>
            </a:br>
            <a:r>
              <a:rPr lang="en-GB" sz="2800" dirty="0"/>
              <a:t>(Deep Learning)</a:t>
            </a:r>
            <a:endParaRPr lang="en-GB" sz="4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97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Layers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4079776" y="1710632"/>
          <a:ext cx="3744416" cy="2427415"/>
        </p:xfrm>
        <a:graphic>
          <a:graphicData uri="http://schemas.openxmlformats.org/presentationml/2006/ole">
            <mc:AlternateContent xmlns:mc="http://schemas.openxmlformats.org/markup-compatibility/2006">
              <mc:Choice xmlns:v="urn:schemas-microsoft-com:vml" Requires="v">
                <p:oleObj name="Visio" r:id="rId3" imgW="2581141" imgH="1676155" progId="Visio.Drawing.11">
                  <p:embed/>
                </p:oleObj>
              </mc:Choice>
              <mc:Fallback>
                <p:oleObj name="Visio" r:id="rId3" imgW="2581141" imgH="1676155" progId="Visio.Drawing.11">
                  <p:embed/>
                  <p:pic>
                    <p:nvPicPr>
                      <p:cNvPr id="7" name="Object 6"/>
                      <p:cNvPicPr>
                        <a:picLocks noChangeAspect="1" noChangeArrowheads="1"/>
                      </p:cNvPicPr>
                      <p:nvPr/>
                    </p:nvPicPr>
                    <p:blipFill>
                      <a:blip r:embed="rId4"/>
                      <a:srcRect/>
                      <a:stretch>
                        <a:fillRect/>
                      </a:stretch>
                    </p:blipFill>
                    <p:spPr bwMode="auto">
                      <a:xfrm>
                        <a:off x="4079776" y="1710632"/>
                        <a:ext cx="3744416" cy="2427415"/>
                      </a:xfrm>
                      <a:prstGeom prst="rect">
                        <a:avLst/>
                      </a:prstGeom>
                      <a:noFill/>
                    </p:spPr>
                  </p:pic>
                </p:oleObj>
              </mc:Fallback>
            </mc:AlternateContent>
          </a:graphicData>
        </a:graphic>
      </p:graphicFrame>
      <p:sp>
        <p:nvSpPr>
          <p:cNvPr id="10" name="TextBox 9"/>
          <p:cNvSpPr txBox="1"/>
          <p:nvPr/>
        </p:nvSpPr>
        <p:spPr>
          <a:xfrm>
            <a:off x="720000" y="4581129"/>
            <a:ext cx="1029836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FF0000"/>
                </a:solidFill>
                <a:effectLst/>
                <a:uLnTx/>
                <a:uFillTx/>
                <a:latin typeface="Calibri"/>
                <a:ea typeface="+mn-ea"/>
                <a:cs typeface="+mn-cs"/>
              </a:rPr>
              <a:t>Input layer </a:t>
            </a:r>
            <a:r>
              <a:rPr kumimoji="0" lang="en-GB" sz="1800" b="0" i="0" u="none" strike="noStrike" kern="1200" cap="none" spc="0" normalizeH="0" baseline="0" noProof="0" dirty="0">
                <a:ln>
                  <a:noFill/>
                </a:ln>
                <a:solidFill>
                  <a:prstClr val="black"/>
                </a:solidFill>
                <a:effectLst/>
                <a:uLnTx/>
                <a:uFillTx/>
                <a:latin typeface="Calibri"/>
                <a:ea typeface="+mn-ea"/>
                <a:cs typeface="+mn-cs"/>
              </a:rPr>
              <a:t>consists of the features (explanatory variables)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The output </a:t>
            </a:r>
            <a:r>
              <a:rPr kumimoji="0" lang="en-GB" sz="1800" b="0" i="0" u="none" strike="noStrike" kern="1200" cap="none" spc="0" normalizeH="0" baseline="0" noProof="0" dirty="0">
                <a:ln>
                  <a:noFill/>
                </a:ln>
                <a:solidFill>
                  <a:prstClr val="black"/>
                </a:solidFill>
                <a:effectLst/>
                <a:uLnTx/>
                <a:uFillTx/>
                <a:latin typeface="Calibri"/>
                <a:ea typeface="+mn-ea"/>
                <a:cs typeface="+mn-cs"/>
              </a:rPr>
              <a:t>layer consists of the target variable (dependent variable, e.g. the </a:t>
            </a:r>
            <a:r>
              <a:rPr kumimoji="0" lang="en-GB" sz="1800" b="1" i="0" u="none" strike="noStrike" kern="1200" cap="none" spc="0" normalizeH="0" baseline="0" noProof="0" dirty="0">
                <a:ln>
                  <a:noFill/>
                </a:ln>
                <a:solidFill>
                  <a:prstClr val="black"/>
                </a:solidFill>
                <a:effectLst/>
                <a:uLnTx/>
                <a:uFillTx/>
                <a:latin typeface="Calibri"/>
                <a:ea typeface="+mn-ea"/>
                <a:cs typeface="+mn-cs"/>
              </a:rPr>
              <a:t>class</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CC00"/>
                </a:solidFill>
                <a:effectLst/>
                <a:uLnTx/>
                <a:uFillTx/>
                <a:latin typeface="Calibri"/>
                <a:ea typeface="+mn-ea"/>
                <a:cs typeface="+mn-cs"/>
              </a:rPr>
              <a:t>Hidden layer(s)</a:t>
            </a:r>
            <a:r>
              <a:rPr kumimoji="0" lang="en-GB" sz="1800" b="0" i="0" u="none" strike="noStrike" kern="1200" cap="none" spc="0" normalizeH="0" baseline="0" noProof="0" dirty="0">
                <a:ln>
                  <a:noFill/>
                </a:ln>
                <a:solidFill>
                  <a:prstClr val="black"/>
                </a:solidFill>
                <a:effectLst/>
                <a:uLnTx/>
                <a:uFillTx/>
                <a:latin typeface="Calibri"/>
                <a:ea typeface="+mn-ea"/>
                <a:cs typeface="+mn-cs"/>
              </a:rPr>
              <a:t> consists of a finite number hidden nodes (set by the analyst)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 hidden layer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Shallow neural network</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2 or more hidden layers  Deep neural network</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4139240" y="4057328"/>
            <a:ext cx="33969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a:t>
            </a:r>
            <a:r>
              <a:rPr kumimoji="0" lang="en-GB" sz="1400" b="1" i="0" u="none" strike="noStrike" kern="1200" cap="none" spc="0" normalizeH="0" baseline="0" noProof="0" dirty="0">
                <a:ln>
                  <a:noFill/>
                </a:ln>
                <a:solidFill>
                  <a:prstClr val="white">
                    <a:lumMod val="50000"/>
                  </a:prstClr>
                </a:solidFill>
                <a:effectLst/>
                <a:uLnTx/>
                <a:uFillTx/>
                <a:latin typeface="Calibri"/>
                <a:ea typeface="+mn-ea"/>
                <a:cs typeface="+mn-cs"/>
              </a:rPr>
              <a:t>MLP</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4"/>
          <p:cNvGrpSpPr/>
          <p:nvPr/>
        </p:nvGrpSpPr>
        <p:grpSpPr>
          <a:xfrm>
            <a:off x="5866830" y="1471355"/>
            <a:ext cx="1477515" cy="440476"/>
            <a:chOff x="5866830" y="1471355"/>
            <a:chExt cx="1477515" cy="440476"/>
          </a:xfrm>
        </p:grpSpPr>
        <p:cxnSp>
          <p:nvCxnSpPr>
            <p:cNvPr id="12" name="Straight Arrow Connector 11"/>
            <p:cNvCxnSpPr/>
            <p:nvPr/>
          </p:nvCxnSpPr>
          <p:spPr>
            <a:xfrm flipH="1">
              <a:off x="5866830" y="1663419"/>
              <a:ext cx="458340" cy="248412"/>
            </a:xfrm>
            <a:prstGeom prst="straightConnector1">
              <a:avLst/>
            </a:prstGeom>
            <a:ln w="19050">
              <a:solidFill>
                <a:srgbClr val="33CC33"/>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6325170" y="1471355"/>
              <a:ext cx="10191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CC33"/>
                  </a:solidFill>
                  <a:effectLst/>
                  <a:uLnTx/>
                  <a:uFillTx/>
                  <a:latin typeface="Calibri" panose="020F0502020204030204"/>
                  <a:ea typeface="+mn-ea"/>
                  <a:cs typeface="+mn-cs"/>
                </a:rPr>
                <a:t>Nodes</a:t>
              </a:r>
            </a:p>
          </p:txBody>
        </p:sp>
      </p:grpSp>
      <p:pic>
        <p:nvPicPr>
          <p:cNvPr id="16" name="Picture 15"/>
          <p:cNvPicPr>
            <a:picLocks noChangeAspect="1"/>
          </p:cNvPicPr>
          <p:nvPr/>
        </p:nvPicPr>
        <p:blipFill rotWithShape="1">
          <a:blip r:embed="rId5"/>
          <a:srcRect l="4651" t="39678" r="48270" b="33025"/>
          <a:stretch/>
        </p:blipFill>
        <p:spPr>
          <a:xfrm>
            <a:off x="7981950" y="1851986"/>
            <a:ext cx="3710234" cy="1615113"/>
          </a:xfrm>
          <a:prstGeom prst="rect">
            <a:avLst/>
          </a:prstGeom>
        </p:spPr>
      </p:pic>
      <p:sp>
        <p:nvSpPr>
          <p:cNvPr id="17" name="TextBox 16"/>
          <p:cNvSpPr txBox="1"/>
          <p:nvPr/>
        </p:nvSpPr>
        <p:spPr>
          <a:xfrm>
            <a:off x="8241984" y="1246082"/>
            <a:ext cx="31506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Loosely inspired by the brain</a:t>
            </a:r>
          </a:p>
        </p:txBody>
      </p:sp>
      <p:grpSp>
        <p:nvGrpSpPr>
          <p:cNvPr id="19" name="Group 18"/>
          <p:cNvGrpSpPr/>
          <p:nvPr/>
        </p:nvGrpSpPr>
        <p:grpSpPr>
          <a:xfrm>
            <a:off x="760239" y="1801418"/>
            <a:ext cx="2988928" cy="1122921"/>
            <a:chOff x="760239" y="1801418"/>
            <a:chExt cx="2988928" cy="1122921"/>
          </a:xfrm>
        </p:grpSpPr>
        <p:sp>
          <p:nvSpPr>
            <p:cNvPr id="11" name="TextBox 10"/>
            <p:cNvSpPr txBox="1"/>
            <p:nvPr/>
          </p:nvSpPr>
          <p:spPr>
            <a:xfrm>
              <a:off x="760239" y="1801418"/>
              <a:ext cx="2448272" cy="1122921"/>
            </a:xfrm>
            <a:prstGeom prst="rect">
              <a:avLst/>
            </a:prstGeom>
            <a:noFill/>
            <a:ln>
              <a:noFill/>
            </a:ln>
          </p:spPr>
          <p:txBody>
            <a:bodyPr wrap="square"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Note: ANNs are often graphically depicted as opposed to math formulas</a:t>
              </a:r>
            </a:p>
          </p:txBody>
        </p:sp>
        <p:cxnSp>
          <p:nvCxnSpPr>
            <p:cNvPr id="18" name="Straight Arrow Connector 17"/>
            <p:cNvCxnSpPr>
              <a:stCxn id="11" idx="3"/>
            </p:cNvCxnSpPr>
            <p:nvPr/>
          </p:nvCxnSpPr>
          <p:spPr>
            <a:xfrm>
              <a:off x="3208511" y="2362879"/>
              <a:ext cx="540656" cy="75044"/>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068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fade">
                                      <p:cBhvr>
                                        <p:cTn id="30" dur="500"/>
                                        <p:tgtEl>
                                          <p:spTgt spid="10">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Effect transition="in" filter="fade">
                                      <p:cBhvr>
                                        <p:cTn id="4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Connections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720000" y="4615968"/>
            <a:ext cx="9505057"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links (black arrows) contain the weights </a:t>
            </a:r>
            <a:r>
              <a:rPr kumimoji="0" lang="en-GB" sz="1800" b="0" i="1" u="none" strike="noStrike" kern="1200" cap="none" spc="0" normalizeH="0" baseline="0" noProof="0" dirty="0">
                <a:ln>
                  <a:noFill/>
                </a:ln>
                <a:solidFill>
                  <a:prstClr val="black"/>
                </a:solidFill>
                <a:effectLst/>
                <a:uLnTx/>
                <a:uFillTx/>
                <a:latin typeface="Calibri"/>
                <a:ea typeface="+mn-ea"/>
                <a:cs typeface="+mn-cs"/>
              </a:rPr>
              <a:t>w</a:t>
            </a:r>
            <a:r>
              <a:rPr kumimoji="0" lang="en-GB" sz="1800" b="0" i="0" u="none" strike="noStrike" kern="1200" cap="none" spc="0" normalizeH="0" baseline="0" noProof="0" dirty="0">
                <a:ln>
                  <a:noFill/>
                </a:ln>
                <a:solidFill>
                  <a:prstClr val="black"/>
                </a:solidFill>
                <a:effectLst/>
                <a:uLnTx/>
                <a:uFillTx/>
                <a:latin typeface="Calibri"/>
                <a:ea typeface="+mn-ea"/>
                <a:cs typeface="+mn-cs"/>
              </a:rPr>
              <a:t> that need to be trained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Fully connected network (common, but not strictly necessary)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Even for this </a:t>
            </a:r>
            <a:r>
              <a:rPr kumimoji="0" lang="en-GB" sz="1800" b="1" i="0" u="none" strike="noStrike" kern="1200" cap="none" spc="0" normalizeH="0" baseline="0" noProof="0" dirty="0">
                <a:ln>
                  <a:noFill/>
                </a:ln>
                <a:solidFill>
                  <a:prstClr val="black"/>
                </a:solidFill>
                <a:effectLst/>
                <a:uLnTx/>
                <a:uFillTx/>
                <a:latin typeface="Calibri"/>
                <a:ea typeface="+mn-ea"/>
                <a:cs typeface="+mn-cs"/>
              </a:rPr>
              <a:t>very simple</a:t>
            </a:r>
            <a:r>
              <a:rPr kumimoji="0" lang="en-GB" sz="1800" b="0" i="0" u="none" strike="noStrike" kern="1200" cap="none" spc="0" normalizeH="0" baseline="0" noProof="0" dirty="0">
                <a:ln>
                  <a:noFill/>
                </a:ln>
                <a:solidFill>
                  <a:prstClr val="black"/>
                </a:solidFill>
                <a:effectLst/>
                <a:uLnTx/>
                <a:uFillTx/>
                <a:latin typeface="Calibri"/>
                <a:ea typeface="+mn-ea"/>
                <a:cs typeface="+mn-cs"/>
              </a:rPr>
              <a:t> network already 3 x 3 + 3 x 2 = 15 weights</a:t>
            </a:r>
            <a:r>
              <a:rPr kumimoji="0" lang="en-GB" sz="1800" b="0" i="0" u="none" strike="noStrike" kern="1200" cap="none" spc="0" normalizeH="0" baseline="30000" noProof="0" dirty="0">
                <a:ln>
                  <a:noFill/>
                </a:ln>
                <a:solidFill>
                  <a:prstClr val="black"/>
                </a:solidFill>
                <a:effectLst/>
                <a:uLnTx/>
                <a:uFillTx/>
                <a:latin typeface="Calibri"/>
                <a:ea typeface="+mn-ea"/>
                <a:cs typeface="+mn-cs"/>
              </a:rPr>
              <a:t>*</a:t>
            </a:r>
          </a:p>
        </p:txBody>
      </p:sp>
      <p:graphicFrame>
        <p:nvGraphicFramePr>
          <p:cNvPr id="14" name="Object 13"/>
          <p:cNvGraphicFramePr>
            <a:graphicFrameLocks noChangeAspect="1"/>
          </p:cNvGraphicFramePr>
          <p:nvPr/>
        </p:nvGraphicFramePr>
        <p:xfrm>
          <a:off x="4079776" y="1710632"/>
          <a:ext cx="3744416" cy="2427415"/>
        </p:xfrm>
        <a:graphic>
          <a:graphicData uri="http://schemas.openxmlformats.org/presentationml/2006/ole">
            <mc:AlternateContent xmlns:mc="http://schemas.openxmlformats.org/markup-compatibility/2006">
              <mc:Choice xmlns:v="urn:schemas-microsoft-com:vml" Requires="v">
                <p:oleObj name="Visio" r:id="rId3" imgW="2587035" imgH="1682913" progId="Visio.Drawing.11">
                  <p:embed/>
                </p:oleObj>
              </mc:Choice>
              <mc:Fallback>
                <p:oleObj name="Visio" r:id="rId3" imgW="2587035" imgH="1682913" progId="Visio.Drawing.11">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776" y="1710632"/>
                        <a:ext cx="3744416" cy="2427415"/>
                      </a:xfrm>
                      <a:prstGeom prst="rect">
                        <a:avLst/>
                      </a:prstGeom>
                      <a:noFill/>
                    </p:spPr>
                  </p:pic>
                </p:oleObj>
              </mc:Fallback>
            </mc:AlternateContent>
          </a:graphicData>
        </a:graphic>
      </p:graphicFrame>
      <p:sp>
        <p:nvSpPr>
          <p:cNvPr id="15" name="TextBox 14"/>
          <p:cNvSpPr txBox="1"/>
          <p:nvPr/>
        </p:nvSpPr>
        <p:spPr>
          <a:xfrm>
            <a:off x="4139240" y="4057328"/>
            <a:ext cx="33969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(MLP)</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8" name="Group 17"/>
          <p:cNvGrpSpPr/>
          <p:nvPr/>
        </p:nvGrpSpPr>
        <p:grpSpPr>
          <a:xfrm>
            <a:off x="4079776" y="1664039"/>
            <a:ext cx="3240186" cy="2166230"/>
            <a:chOff x="4079776" y="1664039"/>
            <a:chExt cx="3257608" cy="2166230"/>
          </a:xfrm>
        </p:grpSpPr>
        <p:grpSp>
          <p:nvGrpSpPr>
            <p:cNvPr id="13" name="Group 12"/>
            <p:cNvGrpSpPr/>
            <p:nvPr/>
          </p:nvGrpSpPr>
          <p:grpSpPr>
            <a:xfrm>
              <a:off x="4079776" y="1668500"/>
              <a:ext cx="1892400" cy="2161769"/>
              <a:chOff x="4079776" y="1668500"/>
              <a:chExt cx="1892400" cy="2161769"/>
            </a:xfrm>
          </p:grpSpPr>
          <p:sp>
            <p:nvSpPr>
              <p:cNvPr id="12" name="Rectangle 11"/>
              <p:cNvSpPr/>
              <p:nvPr/>
            </p:nvSpPr>
            <p:spPr>
              <a:xfrm>
                <a:off x="4079776" y="1668500"/>
                <a:ext cx="644624"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486400" y="1668500"/>
                <a:ext cx="485776"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p:cNvSpPr/>
            <p:nvPr/>
          </p:nvSpPr>
          <p:spPr>
            <a:xfrm>
              <a:off x="6655295" y="1664039"/>
              <a:ext cx="682089" cy="21617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Oval 7"/>
          <p:cNvSpPr/>
          <p:nvPr/>
        </p:nvSpPr>
        <p:spPr>
          <a:xfrm>
            <a:off x="4583832" y="1700808"/>
            <a:ext cx="1008112" cy="2088232"/>
          </a:xfrm>
          <a:prstGeom prst="ellipse">
            <a:avLst/>
          </a:prstGeom>
          <a:noFill/>
          <a:ln>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20000" y="6289056"/>
            <a:ext cx="2952328" cy="432048"/>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30000" noProof="0" dirty="0">
                <a:ln>
                  <a:noFill/>
                </a:ln>
                <a:solidFill>
                  <a:prstClr val="white">
                    <a:lumMod val="50000"/>
                  </a:prstClr>
                </a:solidFill>
                <a:effectLst/>
                <a:uLnTx/>
                <a:uFillTx/>
                <a:latin typeface="Calibri" panose="020F0502020204030204"/>
                <a:ea typeface="+mn-ea"/>
                <a:cs typeface="+mn-cs"/>
              </a:rPr>
              <a:t>* </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Excluding bias weights</a:t>
            </a:r>
          </a:p>
        </p:txBody>
      </p:sp>
    </p:spTree>
    <p:extLst>
      <p:ext uri="{BB962C8B-B14F-4D97-AF65-F5344CB8AC3E}">
        <p14:creationId xmlns:p14="http://schemas.microsoft.com/office/powerpoint/2010/main" val="32717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440" y="1268760"/>
            <a:ext cx="10873208" cy="5400600"/>
          </a:xfrm>
        </p:spPr>
        <p:txBody>
          <a:bodyPr>
            <a:normAutofit/>
          </a:bodyPr>
          <a:lstStyle/>
          <a:p>
            <a:pPr marL="0" indent="0" defTabSz="904875">
              <a:buNone/>
              <a:tabLst>
                <a:tab pos="1257300" algn="l"/>
                <a:tab pos="3228975" algn="l"/>
              </a:tabLst>
            </a:pPr>
            <a:r>
              <a:rPr lang="en-GB" sz="1800" b="1" u="sng" dirty="0">
                <a:latin typeface="Calibri" panose="020F0502020204030204" pitchFamily="34" charset="0"/>
                <a:cs typeface="Times New Roman" panose="02020603050405020304" pitchFamily="18" charset="0"/>
              </a:rPr>
              <a:t>Motivation</a:t>
            </a:r>
          </a:p>
          <a:p>
            <a:pPr defTabSz="904875">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Machine learning is increasingly used for choice behaviour modelling &lt;-&gt; limitation of traditional DCM</a:t>
            </a:r>
          </a:p>
          <a:p>
            <a:pPr defTabSz="904875">
              <a:tabLst>
                <a:tab pos="1257300" algn="l"/>
                <a:tab pos="3228975" algn="l"/>
              </a:tabLst>
            </a:pPr>
            <a:endParaRPr lang="en-US" sz="1800" b="1"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b="1"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US" sz="1800" b="1" u="sng" dirty="0">
                <a:latin typeface="Calibri" panose="020F0502020204030204" pitchFamily="34" charset="0"/>
                <a:cs typeface="Times New Roman" panose="02020603050405020304" pitchFamily="18" charset="0"/>
              </a:rPr>
              <a:t>Learning objectives</a:t>
            </a:r>
          </a:p>
          <a:p>
            <a:pPr marL="0" indent="0" defTabSz="904875">
              <a:buNone/>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After this course, you can:</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Explain and apply key concepts of Machine Learning (ML).</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Discuss on the strength and weaknesses of ML for choice </a:t>
            </a:r>
            <a:r>
              <a:rPr lang="en-US" sz="1800" dirty="0" err="1">
                <a:solidFill>
                  <a:srgbClr val="0070C0"/>
                </a:solidFill>
                <a:latin typeface="Calibri" panose="020F0502020204030204" pitchFamily="34" charset="0"/>
                <a:cs typeface="Times New Roman" panose="02020603050405020304" pitchFamily="18" charset="0"/>
              </a:rPr>
              <a:t>behaviour</a:t>
            </a:r>
            <a:r>
              <a:rPr lang="en-US" sz="1800" dirty="0">
                <a:solidFill>
                  <a:srgbClr val="0070C0"/>
                </a:solidFill>
                <a:latin typeface="Calibri" panose="020F0502020204030204" pitchFamily="34" charset="0"/>
                <a:cs typeface="Times New Roman" panose="02020603050405020304" pitchFamily="18" charset="0"/>
              </a:rPr>
              <a:t> modelling</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Discuss the do’s and don’ts of bringing ML classifiers and theory-driven discrete choice models together</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Use ML classifiers and XAI for choice </a:t>
            </a:r>
            <a:r>
              <a:rPr lang="en-US" sz="1800" dirty="0" err="1">
                <a:solidFill>
                  <a:srgbClr val="0070C0"/>
                </a:solidFill>
                <a:latin typeface="Calibri" panose="020F0502020204030204" pitchFamily="34" charset="0"/>
                <a:cs typeface="Times New Roman" panose="02020603050405020304" pitchFamily="18" charset="0"/>
              </a:rPr>
              <a:t>behaviour</a:t>
            </a:r>
            <a:r>
              <a:rPr lang="en-US" sz="1800" dirty="0">
                <a:solidFill>
                  <a:srgbClr val="0070C0"/>
                </a:solidFill>
                <a:latin typeface="Calibri" panose="020F0502020204030204" pitchFamily="34" charset="0"/>
                <a:cs typeface="Times New Roman" panose="02020603050405020304" pitchFamily="18" charset="0"/>
              </a:rPr>
              <a:t> modelling</a:t>
            </a: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US" sz="1800" b="1" u="sng" dirty="0">
                <a:latin typeface="Calibri" panose="020F0502020204030204" pitchFamily="34" charset="0"/>
                <a:cs typeface="Times New Roman" panose="02020603050405020304" pitchFamily="18" charset="0"/>
              </a:rPr>
              <a:t>Teaching method</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Oral lectures</a:t>
            </a:r>
          </a:p>
          <a:p>
            <a:pPr defTabSz="904875">
              <a:tabLst>
                <a:tab pos="1257300" algn="l"/>
                <a:tab pos="3228975" algn="l"/>
              </a:tabLst>
            </a:pPr>
            <a:r>
              <a:rPr lang="en-US" sz="1800" dirty="0">
                <a:solidFill>
                  <a:srgbClr val="0070C0"/>
                </a:solidFill>
                <a:latin typeface="Calibri" panose="020F0502020204030204" pitchFamily="34" charset="0"/>
                <a:cs typeface="Times New Roman" panose="02020603050405020304" pitchFamily="18" charset="0"/>
              </a:rPr>
              <a:t>Lab sessions with </a:t>
            </a:r>
            <a:r>
              <a:rPr lang="en-US" sz="1800" b="1" dirty="0" err="1">
                <a:solidFill>
                  <a:srgbClr val="0070C0"/>
                </a:solidFill>
                <a:latin typeface="Calibri" panose="020F0502020204030204" pitchFamily="34" charset="0"/>
                <a:cs typeface="Times New Roman" panose="02020603050405020304" pitchFamily="18" charset="0"/>
              </a:rPr>
              <a:t>Jupyter</a:t>
            </a:r>
            <a:r>
              <a:rPr lang="en-US" sz="1800" b="1" dirty="0">
                <a:solidFill>
                  <a:srgbClr val="0070C0"/>
                </a:solidFill>
                <a:latin typeface="Calibri" panose="020F0502020204030204" pitchFamily="34" charset="0"/>
                <a:cs typeface="Times New Roman" panose="02020603050405020304" pitchFamily="18" charset="0"/>
              </a:rPr>
              <a:t> notebooks</a:t>
            </a:r>
            <a:r>
              <a:rPr lang="en-US" sz="1800" dirty="0">
                <a:solidFill>
                  <a:srgbClr val="0070C0"/>
                </a:solidFill>
                <a:latin typeface="Calibri" panose="020F0502020204030204" pitchFamily="34" charset="0"/>
                <a:cs typeface="Times New Roman" panose="02020603050405020304" pitchFamily="18" charset="0"/>
              </a:rPr>
              <a:t> (some coding skills needed)</a:t>
            </a: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a:p>
            <a:pPr defTabSz="904875">
              <a:tabLst>
                <a:tab pos="1257300" algn="l"/>
                <a:tab pos="3228975" algn="l"/>
              </a:tabLst>
            </a:pPr>
            <a:endParaRPr lang="en-US" sz="1800" dirty="0">
              <a:solidFill>
                <a:srgbClr val="0070C0"/>
              </a:solidFill>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itle 1"/>
          <p:cNvSpPr txBox="1">
            <a:spLocks/>
          </p:cNvSpPr>
          <p:nvPr/>
        </p:nvSpPr>
        <p:spPr bwMode="auto">
          <a:xfrm>
            <a:off x="1055441" y="457200"/>
            <a:ext cx="9045824" cy="45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857250" indent="-857250" algn="l" rtl="0" eaLnBrk="0" fontAlgn="base" hangingPunct="0">
              <a:spcBef>
                <a:spcPct val="0"/>
              </a:spcBef>
              <a:spcAft>
                <a:spcPct val="0"/>
              </a:spcAft>
              <a:defRPr sz="3300">
                <a:solidFill>
                  <a:schemeClr val="tx1"/>
                </a:solidFill>
                <a:latin typeface="+mj-lt"/>
                <a:ea typeface="+mj-ea"/>
                <a:cs typeface="+mj-cs"/>
              </a:defRPr>
            </a:lvl1pPr>
            <a:lvl2pPr marL="857250" indent="-857250" algn="l" rtl="0" eaLnBrk="0" fontAlgn="base" hangingPunct="0">
              <a:spcBef>
                <a:spcPct val="0"/>
              </a:spcBef>
              <a:spcAft>
                <a:spcPct val="0"/>
              </a:spcAft>
              <a:defRPr sz="3300">
                <a:solidFill>
                  <a:schemeClr val="tx1"/>
                </a:solidFill>
                <a:latin typeface="Bookman Old Style" pitchFamily="18" charset="0"/>
              </a:defRPr>
            </a:lvl2pPr>
            <a:lvl3pPr marL="857250" indent="-857250" algn="l" rtl="0" eaLnBrk="0" fontAlgn="base" hangingPunct="0">
              <a:spcBef>
                <a:spcPct val="0"/>
              </a:spcBef>
              <a:spcAft>
                <a:spcPct val="0"/>
              </a:spcAft>
              <a:defRPr sz="3300">
                <a:solidFill>
                  <a:schemeClr val="tx1"/>
                </a:solidFill>
                <a:latin typeface="Bookman Old Style" pitchFamily="18" charset="0"/>
              </a:defRPr>
            </a:lvl3pPr>
            <a:lvl4pPr marL="857250" indent="-857250" algn="l" rtl="0" eaLnBrk="0" fontAlgn="base" hangingPunct="0">
              <a:spcBef>
                <a:spcPct val="0"/>
              </a:spcBef>
              <a:spcAft>
                <a:spcPct val="0"/>
              </a:spcAft>
              <a:defRPr sz="3300">
                <a:solidFill>
                  <a:schemeClr val="tx1"/>
                </a:solidFill>
                <a:latin typeface="Bookman Old Style" pitchFamily="18" charset="0"/>
              </a:defRPr>
            </a:lvl4pPr>
            <a:lvl5pPr marL="857250" indent="-857250" algn="l" rtl="0" eaLnBrk="0" fontAlgn="base" hangingPunct="0">
              <a:spcBef>
                <a:spcPct val="0"/>
              </a:spcBef>
              <a:spcAft>
                <a:spcPct val="0"/>
              </a:spcAft>
              <a:defRPr sz="3300">
                <a:solidFill>
                  <a:schemeClr val="tx1"/>
                </a:solidFill>
                <a:latin typeface="Bookman Old Style" pitchFamily="18" charset="0"/>
              </a:defRPr>
            </a:lvl5pPr>
            <a:lvl6pPr marL="1314450" indent="-857250" algn="l" rtl="0" fontAlgn="base">
              <a:spcBef>
                <a:spcPct val="0"/>
              </a:spcBef>
              <a:spcAft>
                <a:spcPct val="0"/>
              </a:spcAft>
              <a:defRPr sz="3300">
                <a:solidFill>
                  <a:schemeClr val="tx1"/>
                </a:solidFill>
                <a:latin typeface="Bookman Old Style" pitchFamily="18" charset="0"/>
              </a:defRPr>
            </a:lvl6pPr>
            <a:lvl7pPr marL="1771650" indent="-857250" algn="l" rtl="0" fontAlgn="base">
              <a:spcBef>
                <a:spcPct val="0"/>
              </a:spcBef>
              <a:spcAft>
                <a:spcPct val="0"/>
              </a:spcAft>
              <a:defRPr sz="3300">
                <a:solidFill>
                  <a:schemeClr val="tx1"/>
                </a:solidFill>
                <a:latin typeface="Bookman Old Style" pitchFamily="18" charset="0"/>
              </a:defRPr>
            </a:lvl7pPr>
            <a:lvl8pPr marL="2228850" indent="-857250" algn="l" rtl="0" fontAlgn="base">
              <a:spcBef>
                <a:spcPct val="0"/>
              </a:spcBef>
              <a:spcAft>
                <a:spcPct val="0"/>
              </a:spcAft>
              <a:defRPr sz="3300">
                <a:solidFill>
                  <a:schemeClr val="tx1"/>
                </a:solidFill>
                <a:latin typeface="Bookman Old Style" pitchFamily="18" charset="0"/>
              </a:defRPr>
            </a:lvl8pPr>
            <a:lvl9pPr marL="2686050" indent="-857250" algn="l" rtl="0" fontAlgn="base">
              <a:spcBef>
                <a:spcPct val="0"/>
              </a:spcBef>
              <a:spcAft>
                <a:spcPct val="0"/>
              </a:spcAft>
              <a:defRPr sz="3300">
                <a:solidFill>
                  <a:schemeClr val="tx1"/>
                </a:solidFill>
                <a:latin typeface="Bookman Old Style" pitchFamily="18" charset="0"/>
              </a:defRPr>
            </a:lvl9pPr>
          </a:lstStyle>
          <a:p>
            <a:pPr marL="857250" marR="0" lvl="0" indent="-857250" algn="l" defTabSz="914400" rtl="0" eaLnBrk="0" fontAlgn="base" latinLnBrk="0" hangingPunct="0">
              <a:lnSpc>
                <a:spcPct val="100000"/>
              </a:lnSpc>
              <a:spcBef>
                <a:spcPct val="0"/>
              </a:spcBef>
              <a:spcAft>
                <a:spcPct val="0"/>
              </a:spcAft>
              <a:buClrTx/>
              <a:buSzTx/>
              <a:buFontTx/>
              <a:buNone/>
              <a:tabLst/>
              <a:defRPr/>
            </a:pPr>
            <a:r>
              <a:rPr kumimoji="0" lang="en-GB" sz="2600" b="0" i="0" u="none" strike="noStrike" kern="0" cap="none" spc="0" normalizeH="0" baseline="0" noProof="0" dirty="0">
                <a:ln>
                  <a:noFill/>
                </a:ln>
                <a:solidFill>
                  <a:srgbClr val="000000"/>
                </a:solidFill>
                <a:effectLst/>
                <a:uLnTx/>
                <a:uFillTx/>
                <a:latin typeface="Bookman Old Style"/>
                <a:ea typeface="+mj-ea"/>
                <a:cs typeface="+mj-cs"/>
              </a:rPr>
              <a:t>Course set-up</a:t>
            </a:r>
          </a:p>
        </p:txBody>
      </p:sp>
    </p:spTree>
    <p:extLst>
      <p:ext uri="{BB962C8B-B14F-4D97-AF65-F5344CB8AC3E}">
        <p14:creationId xmlns:p14="http://schemas.microsoft.com/office/powerpoint/2010/main" val="267157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120203" y="1664805"/>
          <a:ext cx="3744416" cy="2427415"/>
        </p:xfrm>
        <a:graphic>
          <a:graphicData uri="http://schemas.openxmlformats.org/presentationml/2006/ole">
            <mc:AlternateContent xmlns:mc="http://schemas.openxmlformats.org/markup-compatibility/2006">
              <mc:Choice xmlns:v="urn:schemas-microsoft-com:vml" Requires="v">
                <p:oleObj name="Visio" r:id="rId3" imgW="2587035" imgH="1682913" progId="Visio.Drawing.11">
                  <p:embed/>
                </p:oleObj>
              </mc:Choice>
              <mc:Fallback>
                <p:oleObj name="Visio" r:id="rId3" imgW="2587035" imgH="1682913" progId="Visio.Drawing.11">
                  <p:embed/>
                  <p:pic>
                    <p:nvPicPr>
                      <p:cNvPr id="7" name="Object 6"/>
                      <p:cNvPicPr>
                        <a:picLocks noChangeAspect="1" noChangeArrowheads="1"/>
                      </p:cNvPicPr>
                      <p:nvPr/>
                    </p:nvPicPr>
                    <p:blipFill>
                      <a:blip r:embed="rId4"/>
                      <a:srcRect/>
                      <a:stretch>
                        <a:fillRect/>
                      </a:stretch>
                    </p:blipFill>
                    <p:spPr bwMode="auto">
                      <a:xfrm>
                        <a:off x="2120203" y="1664805"/>
                        <a:ext cx="3744416" cy="2427415"/>
                      </a:xfrm>
                      <a:prstGeom prst="rect">
                        <a:avLst/>
                      </a:prstGeom>
                      <a:noFill/>
                    </p:spPr>
                  </p:pic>
                </p:oleObj>
              </mc:Fallback>
            </mc:AlternateContent>
          </a:graphicData>
        </a:graphic>
      </p:graphicFrame>
      <p:pic>
        <p:nvPicPr>
          <p:cNvPr id="513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968" y="1844825"/>
            <a:ext cx="4289863" cy="190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20000" y="4097975"/>
            <a:ext cx="9505057"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each </a:t>
            </a:r>
            <a:r>
              <a:rPr kumimoji="0" lang="en-GB" sz="1800" b="0" i="0" u="none" strike="noStrike" kern="1200" cap="none" spc="0" normalizeH="0" baseline="0" noProof="0" dirty="0">
                <a:ln>
                  <a:noFill/>
                </a:ln>
                <a:solidFill>
                  <a:srgbClr val="33CC33"/>
                </a:solidFill>
                <a:effectLst/>
                <a:uLnTx/>
                <a:uFillTx/>
                <a:latin typeface="Calibri"/>
                <a:ea typeface="+mn-ea"/>
                <a:cs typeface="+mn-cs"/>
              </a:rPr>
              <a:t>hidden node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sum of the inputs is computed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transfer (a.k.a. activation) function </a:t>
            </a:r>
            <a:r>
              <a:rPr kumimoji="0" lang="en-GB" sz="1800" b="0" i="1" u="none" strike="noStrike" kern="1200" cap="none" spc="0" normalizeH="0" baseline="0" noProof="0" dirty="0">
                <a:ln>
                  <a:noFill/>
                </a:ln>
                <a:solidFill>
                  <a:prstClr val="black"/>
                </a:solidFill>
                <a:effectLst/>
                <a:uLnTx/>
                <a:uFillTx/>
                <a:latin typeface="Calibri"/>
                <a:ea typeface="+mn-ea"/>
                <a:cs typeface="+mn-cs"/>
              </a:rPr>
              <a:t>g</a:t>
            </a:r>
            <a:r>
              <a:rPr kumimoji="0" lang="en-GB" sz="1800" b="0" i="0" u="none" strike="noStrike" kern="1200" cap="none" spc="0" normalizeH="0" baseline="0" noProof="0" dirty="0">
                <a:ln>
                  <a:noFill/>
                </a:ln>
                <a:solidFill>
                  <a:prstClr val="black"/>
                </a:solidFill>
                <a:effectLst/>
                <a:uLnTx/>
                <a:uFillTx/>
                <a:latin typeface="Calibri"/>
                <a:ea typeface="+mn-ea"/>
                <a:cs typeface="+mn-cs"/>
              </a:rPr>
              <a:t> is applied (set by the analyst)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Output is forwarded to the nodes in the next layer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4151784" y="3708322"/>
            <a:ext cx="48965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Feed forward </a:t>
            </a: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MultiLayer</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Perceptron (MLP)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1" name="Object 10"/>
          <p:cNvGraphicFramePr>
            <a:graphicFrameLocks noChangeAspect="1"/>
          </p:cNvGraphicFramePr>
          <p:nvPr/>
        </p:nvGraphicFramePr>
        <p:xfrm>
          <a:off x="5173667" y="4646613"/>
          <a:ext cx="1169987" cy="582612"/>
        </p:xfrm>
        <a:graphic>
          <a:graphicData uri="http://schemas.openxmlformats.org/presentationml/2006/ole">
            <mc:AlternateContent xmlns:mc="http://schemas.openxmlformats.org/markup-compatibility/2006">
              <mc:Choice xmlns:v="urn:schemas-microsoft-com:vml" Requires="v">
                <p:oleObj name="Equation" r:id="rId6" imgW="812520" imgH="342720" progId="Equation.DSMT4">
                  <p:embed/>
                </p:oleObj>
              </mc:Choice>
              <mc:Fallback>
                <p:oleObj name="Equation" r:id="rId6" imgW="812520" imgH="342720" progId="Equation.DSMT4">
                  <p:embed/>
                  <p:pic>
                    <p:nvPicPr>
                      <p:cNvPr id="11" name="Object 10"/>
                      <p:cNvPicPr/>
                      <p:nvPr/>
                    </p:nvPicPr>
                    <p:blipFill>
                      <a:blip r:embed="rId7"/>
                      <a:stretch>
                        <a:fillRect/>
                      </a:stretch>
                    </p:blipFill>
                    <p:spPr>
                      <a:xfrm>
                        <a:off x="5173667" y="4646613"/>
                        <a:ext cx="1169987" cy="582612"/>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8291516" y="5157788"/>
          <a:ext cx="1003300" cy="474662"/>
        </p:xfrm>
        <a:graphic>
          <a:graphicData uri="http://schemas.openxmlformats.org/presentationml/2006/ole">
            <mc:AlternateContent xmlns:mc="http://schemas.openxmlformats.org/markup-compatibility/2006">
              <mc:Choice xmlns:v="urn:schemas-microsoft-com:vml" Requires="v">
                <p:oleObj name="Equation" r:id="rId8" imgW="698400" imgH="279360" progId="Equation.DSMT4">
                  <p:embed/>
                </p:oleObj>
              </mc:Choice>
              <mc:Fallback>
                <p:oleObj name="Equation" r:id="rId8" imgW="698400" imgH="279360" progId="Equation.DSMT4">
                  <p:embed/>
                  <p:pic>
                    <p:nvPicPr>
                      <p:cNvPr id="12" name="Object 11"/>
                      <p:cNvPicPr>
                        <a:picLocks noChangeAspect="1" noChangeArrowheads="1"/>
                      </p:cNvPicPr>
                      <p:nvPr/>
                    </p:nvPicPr>
                    <p:blipFill>
                      <a:blip r:embed="rId9"/>
                      <a:srcRect/>
                      <a:stretch>
                        <a:fillRect/>
                      </a:stretch>
                    </p:blipFill>
                    <p:spPr bwMode="auto">
                      <a:xfrm>
                        <a:off x="8291516" y="5157788"/>
                        <a:ext cx="10033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13"/>
          <p:cNvGrpSpPr/>
          <p:nvPr/>
        </p:nvGrpSpPr>
        <p:grpSpPr>
          <a:xfrm>
            <a:off x="3912300" y="1424830"/>
            <a:ext cx="3345751" cy="440476"/>
            <a:chOff x="5866830" y="1471355"/>
            <a:chExt cx="3345751" cy="440476"/>
          </a:xfrm>
        </p:grpSpPr>
        <p:cxnSp>
          <p:nvCxnSpPr>
            <p:cNvPr id="15" name="Straight Arrow Connector 14"/>
            <p:cNvCxnSpPr/>
            <p:nvPr/>
          </p:nvCxnSpPr>
          <p:spPr>
            <a:xfrm flipH="1">
              <a:off x="5866830" y="1663419"/>
              <a:ext cx="458340" cy="248412"/>
            </a:xfrm>
            <a:prstGeom prst="straightConnector1">
              <a:avLst/>
            </a:prstGeom>
            <a:ln w="19050">
              <a:solidFill>
                <a:srgbClr val="33CC33"/>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6325170" y="1471355"/>
              <a:ext cx="28874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CC33"/>
                  </a:solidFill>
                  <a:effectLst/>
                  <a:uLnTx/>
                  <a:uFillTx/>
                  <a:latin typeface="Calibri" panose="020F0502020204030204"/>
                  <a:ea typeface="+mn-ea"/>
                  <a:cs typeface="+mn-cs"/>
                </a:rPr>
                <a:t>Hidden node (a.k.a. neuron)</a:t>
              </a:r>
            </a:p>
          </p:txBody>
        </p:sp>
      </p:grpSp>
      <p:sp>
        <p:nvSpPr>
          <p:cNvPr id="13" name="Rectangle 12"/>
          <p:cNvSpPr/>
          <p:nvPr/>
        </p:nvSpPr>
        <p:spPr>
          <a:xfrm>
            <a:off x="7589520" y="1865306"/>
            <a:ext cx="667789" cy="2043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8267494" y="1843240"/>
            <a:ext cx="1724901" cy="20437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864619" y="1863887"/>
            <a:ext cx="1724901" cy="177329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p:cNvGrpSpPr/>
          <p:nvPr/>
        </p:nvGrpSpPr>
        <p:grpSpPr>
          <a:xfrm>
            <a:off x="5173667" y="4482703"/>
            <a:ext cx="1162844" cy="746522"/>
            <a:chOff x="6088064" y="4482703"/>
            <a:chExt cx="1162844" cy="746522"/>
          </a:xfrm>
        </p:grpSpPr>
        <p:sp>
          <p:nvSpPr>
            <p:cNvPr id="22" name="Rectangle 21"/>
            <p:cNvSpPr/>
            <p:nvPr/>
          </p:nvSpPr>
          <p:spPr>
            <a:xfrm>
              <a:off x="6088064" y="4482703"/>
              <a:ext cx="731836" cy="7072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7050882" y="4586287"/>
              <a:ext cx="200026" cy="6429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Rectangular Callout 23"/>
          <p:cNvSpPr/>
          <p:nvPr/>
        </p:nvSpPr>
        <p:spPr>
          <a:xfrm>
            <a:off x="7228884" y="4481874"/>
            <a:ext cx="3348039" cy="481088"/>
          </a:xfrm>
          <a:prstGeom prst="wedgeRectCallout">
            <a:avLst>
              <a:gd name="adj1" fmla="val -75160"/>
              <a:gd name="adj2" fmla="val 36092"/>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err="1">
                <a:ln>
                  <a:noFill/>
                </a:ln>
                <a:solidFill>
                  <a:srgbClr val="4886B3"/>
                </a:solidFill>
                <a:effectLst/>
                <a:uLnTx/>
                <a:uFillTx/>
                <a:latin typeface="Calibri" panose="020F0502020204030204"/>
                <a:ea typeface="+mn-ea"/>
                <a:cs typeface="+mn-cs"/>
              </a:rPr>
              <a:t>w</a:t>
            </a:r>
            <a:r>
              <a:rPr kumimoji="0" lang="en-GB" sz="1800" b="1" i="1" u="none" strike="noStrike" kern="1200" cap="none" spc="0" normalizeH="0" baseline="-25000" noProof="0" dirty="0" err="1">
                <a:ln>
                  <a:noFill/>
                </a:ln>
                <a:solidFill>
                  <a:srgbClr val="4886B3"/>
                </a:solidFill>
                <a:effectLst/>
                <a:uLnTx/>
                <a:uFillTx/>
                <a:latin typeface="Calibri" panose="020F0502020204030204"/>
                <a:ea typeface="+mn-ea"/>
                <a:cs typeface="+mn-cs"/>
              </a:rPr>
              <a:t>ji</a:t>
            </a:r>
            <a:r>
              <a:rPr kumimoji="0" lang="en-GB" sz="1800" b="1" i="1" u="none" strike="noStrike" kern="1200" cap="none" spc="0" normalizeH="0" baseline="0" noProof="0" dirty="0">
                <a:ln>
                  <a:noFill/>
                </a:ln>
                <a:solidFill>
                  <a:srgbClr val="4886B3"/>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srgbClr val="4886B3"/>
                </a:solidFill>
                <a:effectLst/>
                <a:uLnTx/>
                <a:uFillTx/>
                <a:latin typeface="Calibri" panose="020F0502020204030204"/>
                <a:ea typeface="+mn-ea"/>
                <a:cs typeface="+mn-cs"/>
              </a:rPr>
              <a:t>are the trainable weights</a:t>
            </a:r>
          </a:p>
        </p:txBody>
      </p:sp>
    </p:spTree>
    <p:extLst>
      <p:ext uri="{BB962C8B-B14F-4D97-AF65-F5344CB8AC3E}">
        <p14:creationId xmlns:p14="http://schemas.microsoft.com/office/powerpoint/2010/main" val="30763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133"/>
                                        </p:tgtEl>
                                        <p:attrNameLst>
                                          <p:attrName>style.visibility</p:attrName>
                                        </p:attrNameLst>
                                      </p:cBhvr>
                                      <p:to>
                                        <p:strVal val="visible"/>
                                      </p:to>
                                    </p:set>
                                    <p:animEffect transition="in" filter="fade">
                                      <p:cBhvr>
                                        <p:cTn id="21" dur="500"/>
                                        <p:tgtEl>
                                          <p:spTgt spid="51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500"/>
                                        <p:tgtEl>
                                          <p:spTgt spid="10">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xit" presetSubtype="0" fill="hold" grpId="0"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xit" presetSubtype="0" fill="hold" nodeType="withEffect">
                                  <p:stCondLst>
                                    <p:cond delay="0"/>
                                  </p:stCondLst>
                                  <p:childTnLst>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animEffect transition="in" filter="fade">
                                      <p:cBhvr>
                                        <p:cTn id="54" dur="500"/>
                                        <p:tgtEl>
                                          <p:spTgt spid="10">
                                            <p:txEl>
                                              <p:pRg st="6" end="6"/>
                                            </p:txEl>
                                          </p:spTgt>
                                        </p:tgtEl>
                                      </p:cBhvr>
                                    </p:animEffect>
                                  </p:childTnLst>
                                </p:cTn>
                              </p:par>
                              <p:par>
                                <p:cTn id="55" presetID="10" presetClass="exit" presetSubtype="0" fill="hold" grpId="0" nodeType="with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20" grpId="0" animBg="1"/>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Transfer functions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639" y="1800200"/>
            <a:ext cx="5176722" cy="4941168"/>
          </a:xfrm>
          <a:prstGeom prst="rect">
            <a:avLst/>
          </a:prstGeom>
        </p:spPr>
      </p:pic>
      <p:sp>
        <p:nvSpPr>
          <p:cNvPr id="12" name="TextBox 11"/>
          <p:cNvSpPr txBox="1"/>
          <p:nvPr/>
        </p:nvSpPr>
        <p:spPr>
          <a:xfrm>
            <a:off x="8684362" y="6211670"/>
            <a:ext cx="16601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a:ea typeface="+mn-ea"/>
                <a:cs typeface="+mn-cs"/>
              </a:rPr>
              <a:t>…and many more…</a:t>
            </a:r>
            <a:endParaRPr kumimoji="0" lang="nl-NL"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p:cNvSpPr txBox="1"/>
          <p:nvPr/>
        </p:nvSpPr>
        <p:spPr>
          <a:xfrm>
            <a:off x="1546129" y="6433592"/>
            <a:ext cx="1907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Source: Wikipedia</a:t>
            </a:r>
            <a:endParaRPr kumimoji="0" lang="nl-NL"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ular Callout 7"/>
          <p:cNvSpPr/>
          <p:nvPr/>
        </p:nvSpPr>
        <p:spPr>
          <a:xfrm>
            <a:off x="9124950" y="1800200"/>
            <a:ext cx="2362200" cy="2266950"/>
          </a:xfrm>
          <a:prstGeom prst="wedgeRectCallout">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The most suitable transfer function depends problem, e.g. depth of network, and amount of data one works with</a:t>
            </a:r>
          </a:p>
        </p:txBody>
      </p:sp>
    </p:spTree>
    <p:extLst>
      <p:ext uri="{BB962C8B-B14F-4D97-AF65-F5344CB8AC3E}">
        <p14:creationId xmlns:p14="http://schemas.microsoft.com/office/powerpoint/2010/main" val="123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Bias nodes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124075" y="1662114"/>
          <a:ext cx="3735388" cy="3451225"/>
        </p:xfrm>
        <a:graphic>
          <a:graphicData uri="http://schemas.openxmlformats.org/presentationml/2006/ole">
            <mc:AlternateContent xmlns:mc="http://schemas.openxmlformats.org/markup-compatibility/2006">
              <mc:Choice xmlns:v="urn:schemas-microsoft-com:vml" Requires="v">
                <p:oleObj name="Visio" r:id="rId3" imgW="2581141" imgH="2390685" progId="Visio.Drawing.11">
                  <p:embed/>
                </p:oleObj>
              </mc:Choice>
              <mc:Fallback>
                <p:oleObj name="Visio" r:id="rId3" imgW="2581141" imgH="2390685" progId="Visio.Drawing.11">
                  <p:embed/>
                  <p:pic>
                    <p:nvPicPr>
                      <p:cNvPr id="7" name="Object 6"/>
                      <p:cNvPicPr>
                        <a:picLocks noChangeAspect="1" noChangeArrowheads="1"/>
                      </p:cNvPicPr>
                      <p:nvPr/>
                    </p:nvPicPr>
                    <p:blipFill>
                      <a:blip r:embed="rId4"/>
                      <a:srcRect/>
                      <a:stretch>
                        <a:fillRect/>
                      </a:stretch>
                    </p:blipFill>
                    <p:spPr bwMode="auto">
                      <a:xfrm>
                        <a:off x="2124075" y="1662114"/>
                        <a:ext cx="3735388" cy="3451225"/>
                      </a:xfrm>
                      <a:prstGeom prst="rect">
                        <a:avLst/>
                      </a:prstGeom>
                      <a:noFill/>
                    </p:spPr>
                  </p:pic>
                </p:oleObj>
              </mc:Fallback>
            </mc:AlternateContent>
          </a:graphicData>
        </a:graphic>
      </p:graphicFrame>
      <p:sp>
        <p:nvSpPr>
          <p:cNvPr id="10" name="TextBox 9"/>
          <p:cNvSpPr txBox="1"/>
          <p:nvPr/>
        </p:nvSpPr>
        <p:spPr>
          <a:xfrm>
            <a:off x="720000" y="4962410"/>
            <a:ext cx="10726985"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bias nodes ensure input, even if input space is 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weights associated with the bias nodes on the output layer can be conceived as </a:t>
            </a:r>
            <a:r>
              <a:rPr kumimoji="0" lang="en-GB" sz="1800" b="1" i="0" u="none" strike="noStrike" kern="1200" cap="none" spc="0" normalizeH="0" baseline="0" noProof="0" dirty="0">
                <a:ln>
                  <a:noFill/>
                </a:ln>
                <a:solidFill>
                  <a:prstClr val="black"/>
                </a:solidFill>
                <a:effectLst/>
                <a:uLnTx/>
                <a:uFillTx/>
                <a:latin typeface="Calibri"/>
                <a:ea typeface="+mn-ea"/>
                <a:cs typeface="+mn-cs"/>
              </a:rPr>
              <a:t>intercept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Bias nodes have nothing to do with “bias”; in fact, they can be conceived as ASCs</a:t>
            </a:r>
          </a:p>
        </p:txBody>
      </p:sp>
      <p:sp>
        <p:nvSpPr>
          <p:cNvPr id="8" name="TextBox 7"/>
          <p:cNvSpPr txBox="1"/>
          <p:nvPr/>
        </p:nvSpPr>
        <p:spPr>
          <a:xfrm>
            <a:off x="5859463" y="4248624"/>
            <a:ext cx="4989065" cy="432048"/>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Bias nodes are often not depicted in graphical representations of neural networks </a:t>
            </a:r>
          </a:p>
        </p:txBody>
      </p:sp>
      <p:cxnSp>
        <p:nvCxnSpPr>
          <p:cNvPr id="12" name="Straight Arrow Connector 11"/>
          <p:cNvCxnSpPr/>
          <p:nvPr/>
        </p:nvCxnSpPr>
        <p:spPr>
          <a:xfrm flipH="1">
            <a:off x="4223792" y="4437112"/>
            <a:ext cx="1635671" cy="0"/>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675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fade">
                                      <p:cBhvr>
                                        <p:cTn id="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209700"/>
            <a:ext cx="950505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Output layer function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Binary class classification: 	Logistic</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Multiclass classification: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p:cNvGrpSpPr/>
          <p:nvPr/>
        </p:nvGrpSpPr>
        <p:grpSpPr>
          <a:xfrm>
            <a:off x="3467514" y="2237721"/>
            <a:ext cx="6604942" cy="504056"/>
            <a:chOff x="3203848" y="2780928"/>
            <a:chExt cx="6604942" cy="504056"/>
          </a:xfrm>
        </p:grpSpPr>
        <p:sp>
          <p:nvSpPr>
            <p:cNvPr id="7" name="Oval 6"/>
            <p:cNvSpPr/>
            <p:nvPr/>
          </p:nvSpPr>
          <p:spPr>
            <a:xfrm>
              <a:off x="3203848" y="2780928"/>
              <a:ext cx="936104"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4231754" y="2846089"/>
              <a:ext cx="5577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a.k.a. </a:t>
              </a:r>
              <a:r>
                <a:rPr kumimoji="0" lang="en-GB" sz="1800" b="1" i="0" u="none" strike="noStrike" kern="1200" cap="none" spc="0" normalizeH="0" baseline="0" noProof="0" dirty="0">
                  <a:ln>
                    <a:noFill/>
                  </a:ln>
                  <a:solidFill>
                    <a:srgbClr val="24B5B3"/>
                  </a:solidFill>
                  <a:effectLst/>
                  <a:uLnTx/>
                  <a:uFillTx/>
                  <a:latin typeface="Calibri"/>
                  <a:ea typeface="+mn-ea"/>
                  <a:cs typeface="+mn-cs"/>
                </a:rPr>
                <a:t>Multinomial Logit </a:t>
              </a:r>
              <a:r>
                <a:rPr kumimoji="0" lang="en-GB" sz="1800" b="0" i="0" u="none" strike="noStrike" kern="1200" cap="none" spc="0" normalizeH="0" baseline="0" noProof="0" dirty="0">
                  <a:ln>
                    <a:noFill/>
                  </a:ln>
                  <a:solidFill>
                    <a:srgbClr val="24B5B3"/>
                  </a:solidFill>
                  <a:effectLst/>
                  <a:uLnTx/>
                  <a:uFillTx/>
                  <a:latin typeface="Calibri"/>
                  <a:ea typeface="+mn-ea"/>
                  <a:cs typeface="+mn-cs"/>
                </a:rPr>
                <a:t>function choice modelling</a:t>
              </a:r>
              <a:endParaRPr kumimoji="0" lang="nl-NL" sz="1800" b="0" i="0" u="none" strike="noStrike" kern="1200" cap="none" spc="0" normalizeH="0" baseline="0" noProof="0" dirty="0">
                <a:ln>
                  <a:noFill/>
                </a:ln>
                <a:solidFill>
                  <a:srgbClr val="24B5B3"/>
                </a:solidFill>
                <a:effectLst/>
                <a:uLnTx/>
                <a:uFillTx/>
                <a:latin typeface="Calibri"/>
                <a:ea typeface="+mn-ea"/>
                <a:cs typeface="+mn-cs"/>
              </a:endParaRPr>
            </a:p>
          </p:txBody>
        </p:sp>
      </p:grpSp>
      <p:grpSp>
        <p:nvGrpSpPr>
          <p:cNvPr id="14" name="Group 13"/>
          <p:cNvGrpSpPr/>
          <p:nvPr/>
        </p:nvGrpSpPr>
        <p:grpSpPr>
          <a:xfrm>
            <a:off x="3467514" y="1661658"/>
            <a:ext cx="5834782" cy="504056"/>
            <a:chOff x="3203848" y="2780928"/>
            <a:chExt cx="5834782" cy="504056"/>
          </a:xfrm>
        </p:grpSpPr>
        <p:sp>
          <p:nvSpPr>
            <p:cNvPr id="15" name="Oval 14"/>
            <p:cNvSpPr/>
            <p:nvPr/>
          </p:nvSpPr>
          <p:spPr>
            <a:xfrm>
              <a:off x="3203848" y="2780928"/>
              <a:ext cx="936104"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p:cNvSpPr txBox="1"/>
            <p:nvPr/>
          </p:nvSpPr>
          <p:spPr>
            <a:xfrm>
              <a:off x="4228727" y="2848290"/>
              <a:ext cx="480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a.k.a. </a:t>
              </a:r>
              <a:r>
                <a:rPr kumimoji="0" lang="en-GB" sz="1800" b="1" i="0" u="none" strike="noStrike" kern="1200" cap="none" spc="0" normalizeH="0" baseline="0" noProof="0" dirty="0">
                  <a:ln>
                    <a:noFill/>
                  </a:ln>
                  <a:solidFill>
                    <a:srgbClr val="24B5B3"/>
                  </a:solidFill>
                  <a:effectLst/>
                  <a:uLnTx/>
                  <a:uFillTx/>
                  <a:latin typeface="Calibri"/>
                  <a:ea typeface="+mn-ea"/>
                  <a:cs typeface="+mn-cs"/>
                </a:rPr>
                <a:t>Binary Logit </a:t>
              </a:r>
              <a:r>
                <a:rPr kumimoji="0" lang="en-GB" sz="1800" b="0" i="0" u="none" strike="noStrike" kern="1200" cap="none" spc="0" normalizeH="0" baseline="0" noProof="0" dirty="0">
                  <a:ln>
                    <a:noFill/>
                  </a:ln>
                  <a:solidFill>
                    <a:srgbClr val="24B5B3"/>
                  </a:solidFill>
                  <a:effectLst/>
                  <a:uLnTx/>
                  <a:uFillTx/>
                  <a:latin typeface="Calibri"/>
                  <a:ea typeface="+mn-ea"/>
                  <a:cs typeface="+mn-cs"/>
                </a:rPr>
                <a:t>function in choice modelling</a:t>
              </a:r>
              <a:endParaRPr kumimoji="0" lang="nl-NL" sz="1800" b="0" i="0" u="none" strike="noStrike" kern="1200" cap="none" spc="0" normalizeH="0" baseline="0" noProof="0" dirty="0">
                <a:ln>
                  <a:noFill/>
                </a:ln>
                <a:solidFill>
                  <a:srgbClr val="24B5B3"/>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2701595C-EF95-BEC3-0067-FC133A2E6D53}"/>
              </a:ext>
            </a:extLst>
          </p:cNvPr>
          <p:cNvPicPr>
            <a:picLocks noChangeAspect="1"/>
          </p:cNvPicPr>
          <p:nvPr/>
        </p:nvPicPr>
        <p:blipFill>
          <a:blip r:embed="rId3"/>
          <a:stretch>
            <a:fillRect/>
          </a:stretch>
        </p:blipFill>
        <p:spPr>
          <a:xfrm>
            <a:off x="3209966" y="2748580"/>
            <a:ext cx="4485479" cy="3887414"/>
          </a:xfrm>
          <a:prstGeom prst="rect">
            <a:avLst/>
          </a:prstGeom>
        </p:spPr>
      </p:pic>
      <p:sp>
        <p:nvSpPr>
          <p:cNvPr id="20" name="TextBox 19"/>
          <p:cNvSpPr txBox="1"/>
          <p:nvPr/>
        </p:nvSpPr>
        <p:spPr>
          <a:xfrm>
            <a:off x="3122627" y="6490466"/>
            <a:ext cx="48965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white">
                    <a:lumMod val="50000"/>
                  </a:prstClr>
                </a:solidFill>
                <a:effectLst/>
                <a:uLnTx/>
                <a:uFillTx/>
                <a:latin typeface="Calibri"/>
                <a:ea typeface="+mn-ea"/>
                <a:cs typeface="+mn-cs"/>
              </a:rPr>
              <a:t>Softmax</a:t>
            </a:r>
            <a:r>
              <a:rPr kumimoji="0" lang="en-GB" sz="1400" b="0" i="0" u="none" strike="noStrike" kern="1200" cap="none" spc="0" normalizeH="0" baseline="0" noProof="0" dirty="0">
                <a:ln>
                  <a:noFill/>
                </a:ln>
                <a:solidFill>
                  <a:prstClr val="white">
                    <a:lumMod val="50000"/>
                  </a:prstClr>
                </a:solidFill>
                <a:effectLst/>
                <a:uLnTx/>
                <a:uFillTx/>
                <a:latin typeface="Calibri"/>
                <a:ea typeface="+mn-ea"/>
                <a:cs typeface="+mn-cs"/>
              </a:rPr>
              <a:t> function</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2" descr="Image result for understand icon">
            <a:extLst>
              <a:ext uri="{FF2B5EF4-FFF2-40B4-BE49-F238E27FC236}">
                <a16:creationId xmlns:a16="http://schemas.microsoft.com/office/drawing/2014/main" id="{29CB5343-F46E-893D-19FE-76AF84EF8F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0338" y="1447770"/>
            <a:ext cx="1435887" cy="143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9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720000" y="1163756"/>
            <a:ext cx="1060415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Loss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loss function measures the (global) performance of the model given the data. It quantifies the error between predicted values and expected values in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single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real number.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When working with choice data, we (almost always) use the </a:t>
            </a:r>
            <a:r>
              <a:rPr kumimoji="0" lang="en-GB" sz="1800" b="1" i="0" u="none" strike="noStrike" kern="1200" cap="none" spc="0" normalizeH="0" baseline="0" noProof="0" dirty="0">
                <a:ln>
                  <a:noFill/>
                </a:ln>
                <a:solidFill>
                  <a:prstClr val="black"/>
                </a:solidFill>
                <a:effectLst/>
                <a:uLnTx/>
                <a:uFillTx/>
                <a:latin typeface="Calibri"/>
                <a:ea typeface="+mn-ea"/>
                <a:cs typeface="+mn-cs"/>
              </a:rPr>
              <a:t>cross-entropy</a:t>
            </a:r>
            <a:r>
              <a:rPr kumimoji="0" lang="en-GB" sz="1800" b="0" i="0" u="none" strike="noStrike" kern="1200" cap="none" spc="0" normalizeH="0" baseline="0" noProof="0" dirty="0">
                <a:ln>
                  <a:noFill/>
                </a:ln>
                <a:solidFill>
                  <a:prstClr val="black"/>
                </a:solidFill>
                <a:effectLst/>
                <a:uLnTx/>
                <a:uFillTx/>
                <a:latin typeface="Calibri"/>
                <a:ea typeface="+mn-ea"/>
                <a:cs typeface="+mn-cs"/>
              </a:rPr>
              <a:t> (CE) </a:t>
            </a:r>
            <a:r>
              <a:rPr kumimoji="0" lang="en-GB" sz="1800" b="1" i="0" u="none" strike="noStrike" kern="1200" cap="none" spc="0" normalizeH="0" baseline="0" noProof="0" dirty="0">
                <a:ln>
                  <a:noFill/>
                </a:ln>
                <a:solidFill>
                  <a:prstClr val="black"/>
                </a:solidFill>
                <a:effectLst/>
                <a:uLnTx/>
                <a:uFillTx/>
                <a:latin typeface="Calibri"/>
                <a:ea typeface="+mn-ea"/>
                <a:cs typeface="+mn-cs"/>
              </a:rPr>
              <a:t>loss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B0036BFF-E934-6D03-62EB-EB5211290C6B}"/>
              </a:ext>
            </a:extLst>
          </p:cNvPr>
          <p:cNvGrpSpPr/>
          <p:nvPr/>
        </p:nvGrpSpPr>
        <p:grpSpPr>
          <a:xfrm>
            <a:off x="396088" y="5103025"/>
            <a:ext cx="11418683" cy="1435887"/>
            <a:chOff x="396088" y="5103025"/>
            <a:chExt cx="11418683" cy="1435887"/>
          </a:xfrm>
        </p:grpSpPr>
        <p:sp>
          <p:nvSpPr>
            <p:cNvPr id="18" name="TextBox 17">
              <a:extLst>
                <a:ext uri="{FF2B5EF4-FFF2-40B4-BE49-F238E27FC236}">
                  <a16:creationId xmlns:a16="http://schemas.microsoft.com/office/drawing/2014/main" id="{E4BA625A-F9F2-7333-C070-139B7C3100AB}"/>
                </a:ext>
              </a:extLst>
            </p:cNvPr>
            <p:cNvSpPr txBox="1"/>
            <p:nvPr/>
          </p:nvSpPr>
          <p:spPr>
            <a:xfrm>
              <a:off x="1831974" y="5343855"/>
              <a:ext cx="9982797" cy="1195057"/>
            </a:xfrm>
            <a:prstGeom prst="rect">
              <a:avLst/>
            </a:prstGeom>
            <a:noFill/>
          </p:spPr>
          <p:txBody>
            <a:bodyPr wrap="square" rtlCol="0">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r>
                <a:rPr kumimoji="0" lang="en-GB" sz="1800" b="0" i="0" u="none" strike="noStrike" kern="1200" cap="none" spc="0" normalizeH="0" baseline="0" noProof="0" dirty="0">
                  <a:ln>
                    <a:noFill/>
                  </a:ln>
                  <a:solidFill>
                    <a:srgbClr val="24B5B3"/>
                  </a:solidFill>
                  <a:effectLst/>
                  <a:uLnTx/>
                  <a:uFillTx/>
                  <a:latin typeface="Calibri"/>
                  <a:ea typeface="+mn-ea"/>
                  <a:cs typeface="+mn-cs"/>
                </a:rPr>
                <a:t>Minimisation of the cross-entropy is </a:t>
              </a:r>
              <a:r>
                <a:rPr kumimoji="0" lang="en-GB" sz="1800" b="1" i="0" u="none" strike="noStrike" kern="1200" cap="none" spc="0" normalizeH="0" baseline="0" noProof="0" dirty="0">
                  <a:ln>
                    <a:noFill/>
                  </a:ln>
                  <a:solidFill>
                    <a:srgbClr val="24B5B3"/>
                  </a:solidFill>
                  <a:effectLst/>
                  <a:uLnTx/>
                  <a:uFillTx/>
                  <a:latin typeface="Calibri"/>
                  <a:ea typeface="+mn-ea"/>
                  <a:cs typeface="+mn-cs"/>
                </a:rPr>
                <a:t>equivalent</a:t>
              </a:r>
              <a:r>
                <a:rPr kumimoji="0" lang="en-GB" sz="1800" b="0" i="0" u="none" strike="noStrike" kern="1200" cap="none" spc="0" normalizeH="0" baseline="0" noProof="0" dirty="0">
                  <a:ln>
                    <a:noFill/>
                  </a:ln>
                  <a:solidFill>
                    <a:srgbClr val="24B5B3"/>
                  </a:solidFill>
                  <a:effectLst/>
                  <a:uLnTx/>
                  <a:uFillTx/>
                  <a:latin typeface="Calibri"/>
                  <a:ea typeface="+mn-ea"/>
                  <a:cs typeface="+mn-cs"/>
                </a:rPr>
                <a:t> to </a:t>
              </a:r>
              <a:r>
                <a:rPr kumimoji="0" lang="en-GB" sz="1800" b="1" i="0" u="none" strike="noStrike" kern="1200" cap="none" spc="0" normalizeH="0" baseline="0" noProof="0" dirty="0">
                  <a:ln>
                    <a:noFill/>
                  </a:ln>
                  <a:solidFill>
                    <a:srgbClr val="24B5B3"/>
                  </a:solidFill>
                  <a:effectLst/>
                  <a:uLnTx/>
                  <a:uFillTx/>
                  <a:latin typeface="Calibri"/>
                  <a:ea typeface="+mn-ea"/>
                  <a:cs typeface="+mn-cs"/>
                </a:rPr>
                <a:t>maximisation of the (log-)likelihood</a:t>
              </a:r>
            </a:p>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endPar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endParaRPr>
            </a:p>
            <a:p>
              <a:pPr marL="285750" marR="0" lvl="0" indent="-285750" algn="l" defTabSz="914400" rtl="0" eaLnBrk="1" fontAlgn="base" latinLnBrk="0" hangingPunct="1">
                <a:lnSpc>
                  <a:spcPct val="100000"/>
                </a:lnSpc>
                <a:spcBef>
                  <a:spcPts val="0"/>
                </a:spcBef>
                <a:spcAft>
                  <a:spcPts val="0"/>
                </a:spcAft>
                <a:buClrTx/>
                <a:buSzTx/>
                <a:buFont typeface="Wingdings" pitchFamily="2" charset="2"/>
                <a:buChar char="Ø"/>
                <a:tabLst/>
                <a:defRPr/>
              </a:pP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Minimising</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the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cross-entropy</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implies </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maximising</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the (log-)</a:t>
              </a:r>
              <a:r>
                <a:rPr kumimoji="0" lang="en-GB" sz="1800" b="1"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likelihood</a:t>
              </a:r>
              <a:r>
                <a:rPr kumimoji="0" lang="en-GB" sz="1800" b="0" i="0" u="none" strike="noStrike" kern="1200" cap="none" spc="0" normalizeH="0" baseline="0" noProof="0" dirty="0">
                  <a:ln>
                    <a:noFill/>
                  </a:ln>
                  <a:solidFill>
                    <a:srgbClr val="24B5B3"/>
                  </a:solidFill>
                  <a:effectLst/>
                  <a:uLnTx/>
                  <a:uFillTx/>
                  <a:latin typeface="Calibri"/>
                  <a:ea typeface="+mn-ea"/>
                  <a:cs typeface="+mn-cs"/>
                  <a:sym typeface="Wingdings" panose="05000000000000000000" pitchFamily="2" charset="2"/>
                </a:rPr>
                <a:t> of the data, given the model</a:t>
              </a:r>
              <a:endParaRPr kumimoji="0" lang="en-GB" sz="1800" b="0" i="0" u="none" strike="noStrike" kern="1200" cap="none" spc="0" normalizeH="0" baseline="0" noProof="0" dirty="0">
                <a:ln>
                  <a:noFill/>
                </a:ln>
                <a:solidFill>
                  <a:srgbClr val="24B5B3"/>
                </a:solidFill>
                <a:effectLst/>
                <a:uLnTx/>
                <a:uFillTx/>
                <a:latin typeface="Calibri"/>
                <a:ea typeface="+mn-ea"/>
                <a:cs typeface="+mn-cs"/>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9" name="Picture 2" descr="Image result for understand icon">
              <a:extLst>
                <a:ext uri="{FF2B5EF4-FFF2-40B4-BE49-F238E27FC236}">
                  <a16:creationId xmlns:a16="http://schemas.microsoft.com/office/drawing/2014/main" id="{903C0427-EAD7-A36E-4439-F6C1D69A2B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088" y="5103025"/>
              <a:ext cx="1435887" cy="143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D02F940-EB69-CB44-2B6E-EC9CCAAC4FEF}"/>
              </a:ext>
            </a:extLst>
          </p:cNvPr>
          <p:cNvGrpSpPr/>
          <p:nvPr/>
        </p:nvGrpSpPr>
        <p:grpSpPr>
          <a:xfrm>
            <a:off x="1831974" y="2164827"/>
            <a:ext cx="10039146" cy="2506761"/>
            <a:chOff x="1831974" y="2164827"/>
            <a:chExt cx="10039146" cy="2506761"/>
          </a:xfrm>
        </p:grpSpPr>
        <mc:AlternateContent xmlns:mc="http://schemas.openxmlformats.org/markup-compatibility/2006" xmlns:a14="http://schemas.microsoft.com/office/drawing/2010/main">
          <mc:Choice Requires="a14">
            <p:graphicFrame>
              <p:nvGraphicFramePr>
                <p:cNvPr id="16" name="Object 15">
                  <a:extLst>
                    <a:ext uri="{FF2B5EF4-FFF2-40B4-BE49-F238E27FC236}">
                      <a16:creationId xmlns:a16="http://schemas.microsoft.com/office/drawing/2014/main" id="{132A6B56-D32F-E3FB-2B38-446FBD0E1A61}"/>
                    </a:ext>
                  </a:extLst>
                </p:cNvPr>
                <p:cNvGraphicFramePr>
                  <a:graphicFrameLocks noChangeAspect="1"/>
                </p:cNvGraphicFramePr>
                <p:nvPr/>
              </p:nvGraphicFramePr>
              <p:xfrm>
                <a:off x="5589162" y="3273748"/>
                <a:ext cx="6281958" cy="1397840"/>
              </p:xfrm>
              <a:graphic>
                <a:graphicData uri="http://schemas.openxmlformats.org/presentationml/2006/ole">
                  <mc:AlternateContent>
                    <mc:Choice xmlns:v="urn:schemas-microsoft-com:vml" Requires="v">
                      <p:oleObj name="Equation" r:id="rId4" imgW="3797280" imgH="825480" progId="Equation.DSMT4">
                        <p:embed/>
                      </p:oleObj>
                    </mc:Choice>
                    <mc:Fallback>
                      <p:oleObj name="Equation" r:id="rId4" imgW="3797280" imgH="825480" progId="Equation.DSMT4">
                        <p:embed/>
                        <p:pic>
                          <p:nvPicPr>
                            <p:cNvPr id="16" name="Object 15">
                              <a:extLst>
                                <a:ext uri="{FF2B5EF4-FFF2-40B4-BE49-F238E27FC236}">
                                  <a16:creationId xmlns:a16="http://schemas.microsoft.com/office/drawing/2014/main" id="{132A6B56-D32F-E3FB-2B38-446FBD0E1A61}"/>
                                </a:ext>
                              </a:extLst>
                            </p:cNvPr>
                            <p:cNvPicPr/>
                            <p:nvPr/>
                          </p:nvPicPr>
                          <p:blipFill>
                            <a:blip r:embed="rId5"/>
                            <a:stretch>
                              <a:fillRect/>
                            </a:stretch>
                          </p:blipFill>
                          <p:spPr>
                            <a:xfrm>
                              <a:off x="5589162" y="3273748"/>
                              <a:ext cx="6281958" cy="1397840"/>
                            </a:xfrm>
                            <a:prstGeom prst="rect">
                              <a:avLst/>
                            </a:prstGeom>
                          </p:spPr>
                        </p:pic>
                      </p:oleObj>
                    </mc:Fallback>
                  </mc:AlternateContent>
                </a:graphicData>
              </a:graphic>
            </p:graphicFrame>
          </mc:Choice>
          <mc:Fallback xmlns="">
            <p:graphicFrame>
              <p:nvGraphicFramePr>
                <p:cNvPr id="16" name="Object 15">
                  <a:extLst>
                    <a:ext uri="{FF2B5EF4-FFF2-40B4-BE49-F238E27FC236}">
                      <a16:creationId xmlns:a16="http://schemas.microsoft.com/office/drawing/2014/main" id="{132A6B56-D32F-E3FB-2B38-446FBD0E1A61}"/>
                    </a:ext>
                  </a:extLst>
                </p:cNvPr>
                <p:cNvGraphicFramePr>
                  <a:graphicFrameLocks noChangeAspect="1"/>
                </p:cNvGraphicFramePr>
                <p:nvPr/>
              </p:nvGraphicFramePr>
              <p:xfrm>
                <a:off x="5589162" y="3273748"/>
                <a:ext cx="6281958" cy="1397840"/>
              </p:xfrm>
              <a:graphic>
                <a:graphicData uri="http://schemas.openxmlformats.org/presentationml/2006/ole">
                  <mc:AlternateContent>
                    <mc:Choice xmlns:v="urn:schemas-microsoft-com:vml" Requires="v">
                      <p:oleObj name="Equation" r:id="rId6" imgW="3797280" imgH="825480" progId="Equation.DSMT4">
                        <p:embed/>
                      </p:oleObj>
                    </mc:Choice>
                    <mc:Fallback>
                      <p:oleObj name="Equation" r:id="rId6" imgW="3797280" imgH="825480" progId="Equation.DSMT4">
                        <p:embed/>
                        <p:pic>
                          <p:nvPicPr>
                            <p:cNvPr id="16" name="Object 15">
                              <a:extLst>
                                <a:ext uri="{FF2B5EF4-FFF2-40B4-BE49-F238E27FC236}">
                                  <a16:creationId xmlns:a16="http://schemas.microsoft.com/office/drawing/2014/main" id="{132A6B56-D32F-E3FB-2B38-446FBD0E1A61}"/>
                                </a:ext>
                              </a:extLst>
                            </p:cNvPr>
                            <p:cNvPicPr/>
                            <p:nvPr/>
                          </p:nvPicPr>
                          <p:blipFill>
                            <a:blip r:embed="rId7"/>
                            <a:stretch>
                              <a:fillRect/>
                            </a:stretch>
                          </p:blipFill>
                          <p:spPr>
                            <a:xfrm>
                              <a:off x="5589162" y="3273748"/>
                              <a:ext cx="6281958" cy="139784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B7476F-9835-5D1F-46E2-E2C500C26B02}"/>
                    </a:ext>
                  </a:extLst>
                </p:cNvPr>
                <p:cNvSpPr txBox="1"/>
                <p:nvPr/>
              </p:nvSpPr>
              <p:spPr>
                <a:xfrm>
                  <a:off x="1831974" y="3378700"/>
                  <a:ext cx="3757188" cy="1104415"/>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𝐶𝐸</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up/>
                          <m:e>
                            <m:nary>
                              <m:nary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up/>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𝑛𝑗</m:t>
                                    </m:r>
                                  </m:sub>
                                </m:sSub>
                                <m:func>
                                  <m:func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𝑛𝑗</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b>
                                    </m:sSub>
                                  </m:e>
                                </m:func>
                              </m:e>
                            </m:nary>
                          </m:e>
                        </m:nary>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mc:Choice>
          <mc:Fallback xmlns="">
            <p:sp>
              <p:nvSpPr>
                <p:cNvPr id="17" name="TextBox 16">
                  <a:extLst>
                    <a:ext uri="{FF2B5EF4-FFF2-40B4-BE49-F238E27FC236}">
                      <a16:creationId xmlns:a16="http://schemas.microsoft.com/office/drawing/2014/main" id="{60B7476F-9835-5D1F-46E2-E2C500C26B02}"/>
                    </a:ext>
                  </a:extLst>
                </p:cNvPr>
                <p:cNvSpPr txBox="1">
                  <a:spLocks noRot="1" noChangeAspect="1" noMove="1" noResize="1" noEditPoints="1" noAdjustHandles="1" noChangeArrowheads="1" noChangeShapeType="1" noTextEdit="1"/>
                </p:cNvSpPr>
                <p:nvPr/>
              </p:nvSpPr>
              <p:spPr>
                <a:xfrm>
                  <a:off x="1831974" y="3378700"/>
                  <a:ext cx="3757188" cy="1104415"/>
                </a:xfrm>
                <a:prstGeom prst="rect">
                  <a:avLst/>
                </a:prstGeom>
                <a:blipFill>
                  <a:blip r:embed="rId8"/>
                  <a:stretch>
                    <a:fillRect t="-81818" b="-121591"/>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20FFF708-1621-78C0-990F-ADB43E540371}"/>
                </a:ext>
              </a:extLst>
            </p:cNvPr>
            <p:cNvSpPr txBox="1"/>
            <p:nvPr/>
          </p:nvSpPr>
          <p:spPr>
            <a:xfrm>
              <a:off x="8669699" y="2164827"/>
              <a:ext cx="1448554" cy="411254"/>
            </a:xfrm>
            <a:prstGeom prst="rect">
              <a:avLst/>
            </a:prstGeom>
            <a:solidFill>
              <a:schemeClr val="accent4">
                <a:lumMod val="20000"/>
                <a:lumOff val="80000"/>
              </a:schemeClr>
            </a:solidFill>
            <a:ln w="12700">
              <a:solidFill>
                <a:schemeClr val="accent1"/>
              </a:solidFill>
            </a:ln>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a.k.a. log loss</a:t>
              </a:r>
            </a:p>
          </p:txBody>
        </p:sp>
        <p:cxnSp>
          <p:nvCxnSpPr>
            <p:cNvPr id="10" name="Straight Arrow Connector 9">
              <a:extLst>
                <a:ext uri="{FF2B5EF4-FFF2-40B4-BE49-F238E27FC236}">
                  <a16:creationId xmlns:a16="http://schemas.microsoft.com/office/drawing/2014/main" id="{1CFAC0DD-100B-9770-EDFB-7A4AB8B9280A}"/>
                </a:ext>
              </a:extLst>
            </p:cNvPr>
            <p:cNvCxnSpPr>
              <a:cxnSpLocks/>
              <a:stCxn id="7" idx="1"/>
            </p:cNvCxnSpPr>
            <p:nvPr/>
          </p:nvCxnSpPr>
          <p:spPr>
            <a:xfrm flipH="1">
              <a:off x="8298507" y="2370454"/>
              <a:ext cx="371192" cy="20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9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1055440" y="1196752"/>
            <a:ext cx="95050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Types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55440" y="1566085"/>
            <a:ext cx="9505057"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ANNs come in many different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Shallow and deep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MultiLayer</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Perceptrons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Convolution neural nets (e.g. computer vision)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Recurrent Neural networks (e.g. text, speech)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7" name="Picture 1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0925" y="1632907"/>
            <a:ext cx="4371975" cy="1491922"/>
          </a:xfrm>
          <a:prstGeom prst="rect">
            <a:avLst/>
          </a:prstGeom>
        </p:spPr>
      </p:pic>
      <p:pic>
        <p:nvPicPr>
          <p:cNvPr id="7" name="Picture 6">
            <a:extLst>
              <a:ext uri="{FF2B5EF4-FFF2-40B4-BE49-F238E27FC236}">
                <a16:creationId xmlns:a16="http://schemas.microsoft.com/office/drawing/2014/main" id="{5F9DA8C8-5E55-3E5D-5B6A-1A159F6CB415}"/>
              </a:ext>
            </a:extLst>
          </p:cNvPr>
          <p:cNvPicPr>
            <a:picLocks noChangeAspect="1"/>
          </p:cNvPicPr>
          <p:nvPr/>
        </p:nvPicPr>
        <p:blipFill>
          <a:blip r:embed="rId4"/>
          <a:stretch>
            <a:fillRect/>
          </a:stretch>
        </p:blipFill>
        <p:spPr>
          <a:xfrm>
            <a:off x="7591425" y="4969662"/>
            <a:ext cx="3867150" cy="1678411"/>
          </a:xfrm>
          <a:prstGeom prst="rect">
            <a:avLst/>
          </a:prstGeom>
        </p:spPr>
      </p:pic>
      <p:pic>
        <p:nvPicPr>
          <p:cNvPr id="8" name="Picture 7">
            <a:extLst>
              <a:ext uri="{FF2B5EF4-FFF2-40B4-BE49-F238E27FC236}">
                <a16:creationId xmlns:a16="http://schemas.microsoft.com/office/drawing/2014/main" id="{380D2102-BF54-CA9B-CAE0-01AA59C0B947}"/>
              </a:ext>
            </a:extLst>
          </p:cNvPr>
          <p:cNvPicPr>
            <a:picLocks noChangeAspect="1"/>
          </p:cNvPicPr>
          <p:nvPr/>
        </p:nvPicPr>
        <p:blipFill rotWithShape="1">
          <a:blip r:embed="rId5"/>
          <a:srcRect l="3118" t="11121" r="2913" b="12395"/>
          <a:stretch/>
        </p:blipFill>
        <p:spPr>
          <a:xfrm>
            <a:off x="7467601" y="3425824"/>
            <a:ext cx="4399894" cy="1372961"/>
          </a:xfrm>
          <a:prstGeom prst="rect">
            <a:avLst/>
          </a:prstGeom>
        </p:spPr>
      </p:pic>
    </p:spTree>
    <p:extLst>
      <p:ext uri="{BB962C8B-B14F-4D97-AF65-F5344CB8AC3E}">
        <p14:creationId xmlns:p14="http://schemas.microsoft.com/office/powerpoint/2010/main" val="2227302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Artificial neural networks</a:t>
            </a:r>
          </a:p>
          <a:p>
            <a:endParaRPr lang="en-GB" sz="1800" dirty="0"/>
          </a:p>
        </p:txBody>
      </p:sp>
      <p:sp>
        <p:nvSpPr>
          <p:cNvPr id="5" name="AutoShape 2" descr="Image result for zip file icon"/>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descr="Image result for zip file icon"/>
          <p:cNvSpPr>
            <a:spLocks noChangeAspect="1" noChangeArrowheads="1"/>
          </p:cNvSpPr>
          <p:nvPr/>
        </p:nvSpPr>
        <p:spPr bwMode="auto">
          <a:xfrm>
            <a:off x="1831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1055440" y="1196752"/>
            <a:ext cx="10441160"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Deeper networks are capable of capturing more complex data-generating processes, such as</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Nonlinearities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i.e</a:t>
            </a:r>
            <a:r>
              <a:rPr kumimoji="0" lang="en-GB" sz="1800" b="0" i="0" u="none" strike="noStrike" kern="1200" cap="none" spc="0" normalizeH="0" baseline="0" noProof="0" dirty="0">
                <a:ln>
                  <a:noFill/>
                </a:ln>
                <a:solidFill>
                  <a:prstClr val="black"/>
                </a:solidFill>
                <a:effectLst/>
                <a:uLnTx/>
                <a:uFillTx/>
                <a:latin typeface="Calibri"/>
                <a:ea typeface="+mn-ea"/>
                <a:cs typeface="+mn-cs"/>
              </a:rPr>
              <a:t>. log(x), x</a:t>
            </a:r>
            <a:r>
              <a:rPr kumimoji="0" lang="en-GB" sz="1800" b="0" i="0" u="none" strike="noStrike" kern="1200" cap="none" spc="0" normalizeH="0" baseline="30000" noProof="0" dirty="0">
                <a:ln>
                  <a:noFill/>
                </a:ln>
                <a:solidFill>
                  <a:prstClr val="black"/>
                </a:solidFill>
                <a:effectLst/>
                <a:uLnTx/>
                <a:uFillTx/>
                <a:latin typeface="Calibri"/>
                <a:ea typeface="+mn-ea"/>
                <a:cs typeface="+mn-cs"/>
              </a:rPr>
              <a:t>2</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sqrt</a:t>
            </a:r>
            <a:r>
              <a:rPr kumimoji="0" lang="en-GB" sz="1800" b="0" i="0" u="none" strike="noStrike" kern="1200" cap="none" spc="0" normalizeH="0" baseline="0" noProof="0" dirty="0">
                <a:ln>
                  <a:noFill/>
                </a:ln>
                <a:solidFill>
                  <a:prstClr val="black"/>
                </a:solidFill>
                <a:effectLst/>
                <a:uLnTx/>
                <a:uFillTx/>
                <a:latin typeface="Calibri"/>
                <a:ea typeface="+mn-ea"/>
                <a:cs typeface="+mn-cs"/>
              </a:rPr>
              <a:t>(x),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etc</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Interactions between variables (aka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Depth can be obtained through </a:t>
            </a:r>
            <a:r>
              <a:rPr kumimoji="0" lang="en-GB" sz="1800" b="1" i="0" u="none" strike="noStrike" kern="1200" cap="none" spc="0" normalizeH="0" baseline="0" noProof="0" dirty="0">
                <a:ln>
                  <a:noFill/>
                </a:ln>
                <a:solidFill>
                  <a:prstClr val="black"/>
                </a:solidFill>
                <a:effectLst/>
                <a:uLnTx/>
                <a:uFillTx/>
                <a:latin typeface="Calibri"/>
                <a:ea typeface="+mn-ea"/>
                <a:cs typeface="+mn-cs"/>
              </a:rPr>
              <a:t>more nodes per layer</a:t>
            </a:r>
            <a:r>
              <a:rPr kumimoji="0" lang="en-GB" sz="1800" b="0" i="0" u="none" strike="noStrike" kern="1200" cap="none" spc="0" normalizeH="0" baseline="0" noProof="0" dirty="0">
                <a:ln>
                  <a:noFill/>
                </a:ln>
                <a:solidFill>
                  <a:prstClr val="black"/>
                </a:solidFill>
                <a:effectLst/>
                <a:uLnTx/>
                <a:uFillTx/>
                <a:latin typeface="Calibri"/>
                <a:ea typeface="+mn-ea"/>
                <a:cs typeface="+mn-cs"/>
              </a:rPr>
              <a:t> and/or </a:t>
            </a:r>
            <a:r>
              <a:rPr kumimoji="0" lang="en-GB" sz="1800" b="1" i="0" u="none" strike="noStrike" kern="1200" cap="none" spc="0" normalizeH="0" baseline="0" noProof="0" dirty="0">
                <a:ln>
                  <a:noFill/>
                </a:ln>
                <a:solidFill>
                  <a:prstClr val="black"/>
                </a:solidFill>
                <a:effectLst/>
                <a:uLnTx/>
                <a:uFillTx/>
                <a:latin typeface="Calibri"/>
                <a:ea typeface="+mn-ea"/>
                <a:cs typeface="+mn-cs"/>
              </a:rPr>
              <a:t>more layers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4017-CCFE-46C6-A9FB-0EFAE082C1AD}"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19689" y="5805264"/>
            <a:ext cx="1072698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sng" strike="noStrike" kern="1200" cap="none" spc="0" normalizeH="0" baseline="0" noProof="0" dirty="0">
                <a:ln>
                  <a:noFill/>
                </a:ln>
                <a:solidFill>
                  <a:prstClr val="black"/>
                </a:solidFill>
                <a:effectLst/>
                <a:uLnTx/>
                <a:uFillTx/>
                <a:latin typeface="Calibri"/>
                <a:ea typeface="+mn-ea"/>
                <a:cs typeface="+mn-cs"/>
              </a:rPr>
              <a:t>But</a:t>
            </a:r>
            <a:r>
              <a:rPr kumimoji="0" lang="en-GB" sz="1800" b="0" i="0" u="none" strike="noStrike" kern="1200" cap="none" spc="0" normalizeH="0" baseline="0" noProof="0" dirty="0">
                <a:ln>
                  <a:noFill/>
                </a:ln>
                <a:solidFill>
                  <a:prstClr val="black"/>
                </a:solidFill>
                <a:effectLst/>
                <a:uLnTx/>
                <a:uFillTx/>
                <a:latin typeface="Calibri"/>
                <a:ea typeface="+mn-ea"/>
                <a:cs typeface="+mn-cs"/>
              </a:rPr>
              <a:t> more depth increases the number of weights </a:t>
            </a: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Only pays off when: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DGP is complex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with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sufficient and high-quality data are available</a:t>
            </a:r>
          </a:p>
        </p:txBody>
      </p:sp>
      <p:grpSp>
        <p:nvGrpSpPr>
          <p:cNvPr id="13" name="Group 12"/>
          <p:cNvGrpSpPr/>
          <p:nvPr/>
        </p:nvGrpSpPr>
        <p:grpSpPr>
          <a:xfrm>
            <a:off x="1132603" y="5234236"/>
            <a:ext cx="9643916" cy="523220"/>
            <a:chOff x="1132603" y="5670616"/>
            <a:chExt cx="9643916" cy="523220"/>
          </a:xfrm>
        </p:grpSpPr>
        <p:sp>
          <p:nvSpPr>
            <p:cNvPr id="8" name="TextBox 7"/>
            <p:cNvSpPr txBox="1"/>
            <p:nvPr/>
          </p:nvSpPr>
          <p:spPr>
            <a:xfrm>
              <a:off x="1132603" y="5670616"/>
              <a:ext cx="237626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 hidden layers </a:t>
              </a: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sym typeface="Wingdings" panose="05000000000000000000" pitchFamily="2" charset="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sym typeface="Wingdings" panose="05000000000000000000" pitchFamily="2" charset="2"/>
                </a:rPr>
                <a:t>logistic regression model</a:t>
              </a:r>
              <a:endPar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4" name="TextBox 13"/>
            <p:cNvSpPr txBox="1"/>
            <p:nvPr/>
          </p:nvSpPr>
          <p:spPr>
            <a:xfrm>
              <a:off x="3863752" y="5773140"/>
              <a:ext cx="2371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MLP with 1 hidden layer</a:t>
              </a:r>
            </a:p>
          </p:txBody>
        </p:sp>
        <p:sp>
          <p:nvSpPr>
            <p:cNvPr id="15" name="TextBox 14"/>
            <p:cNvSpPr txBox="1"/>
            <p:nvPr/>
          </p:nvSpPr>
          <p:spPr>
            <a:xfrm>
              <a:off x="6960096" y="5773139"/>
              <a:ext cx="381642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MLP with 3 hidden layers</a:t>
              </a:r>
            </a:p>
          </p:txBody>
        </p:sp>
      </p:grpSp>
      <p:grpSp>
        <p:nvGrpSpPr>
          <p:cNvPr id="19" name="Group 18">
            <a:extLst>
              <a:ext uri="{FF2B5EF4-FFF2-40B4-BE49-F238E27FC236}">
                <a16:creationId xmlns:a16="http://schemas.microsoft.com/office/drawing/2014/main" id="{729CB358-5920-4E5F-F9CC-CCF32514A391}"/>
              </a:ext>
            </a:extLst>
          </p:cNvPr>
          <p:cNvGrpSpPr/>
          <p:nvPr/>
        </p:nvGrpSpPr>
        <p:grpSpPr>
          <a:xfrm>
            <a:off x="1641391" y="2754972"/>
            <a:ext cx="9866247" cy="2311908"/>
            <a:chOff x="1641391" y="2754972"/>
            <a:chExt cx="9866247" cy="2311908"/>
          </a:xfrm>
        </p:grpSpPr>
        <p:pic>
          <p:nvPicPr>
            <p:cNvPr id="7" name="Picture 6">
              <a:extLst>
                <a:ext uri="{FF2B5EF4-FFF2-40B4-BE49-F238E27FC236}">
                  <a16:creationId xmlns:a16="http://schemas.microsoft.com/office/drawing/2014/main" id="{6978026D-C442-9E98-05A4-68A2F32A4D31}"/>
                </a:ext>
              </a:extLst>
            </p:cNvPr>
            <p:cNvPicPr>
              <a:picLocks noChangeAspect="1"/>
            </p:cNvPicPr>
            <p:nvPr/>
          </p:nvPicPr>
          <p:blipFill>
            <a:blip r:embed="rId3"/>
            <a:srcRect/>
            <a:stretch/>
          </p:blipFill>
          <p:spPr>
            <a:xfrm>
              <a:off x="1641391" y="3071648"/>
              <a:ext cx="1386930" cy="1552831"/>
            </a:xfrm>
            <a:prstGeom prst="rect">
              <a:avLst/>
            </a:prstGeom>
          </p:spPr>
        </p:pic>
        <p:pic>
          <p:nvPicPr>
            <p:cNvPr id="16" name="Picture 15">
              <a:extLst>
                <a:ext uri="{FF2B5EF4-FFF2-40B4-BE49-F238E27FC236}">
                  <a16:creationId xmlns:a16="http://schemas.microsoft.com/office/drawing/2014/main" id="{F3F1AA01-C869-2511-973A-70323640C72B}"/>
                </a:ext>
              </a:extLst>
            </p:cNvPr>
            <p:cNvPicPr>
              <a:picLocks noChangeAspect="1"/>
            </p:cNvPicPr>
            <p:nvPr/>
          </p:nvPicPr>
          <p:blipFill>
            <a:blip r:embed="rId4"/>
            <a:stretch>
              <a:fillRect/>
            </a:stretch>
          </p:blipFill>
          <p:spPr>
            <a:xfrm>
              <a:off x="3460100" y="2754972"/>
              <a:ext cx="2865463" cy="2311908"/>
            </a:xfrm>
            <a:prstGeom prst="rect">
              <a:avLst/>
            </a:prstGeom>
          </p:spPr>
        </p:pic>
        <p:pic>
          <p:nvPicPr>
            <p:cNvPr id="18" name="Picture 17">
              <a:extLst>
                <a:ext uri="{FF2B5EF4-FFF2-40B4-BE49-F238E27FC236}">
                  <a16:creationId xmlns:a16="http://schemas.microsoft.com/office/drawing/2014/main" id="{D2D22094-F64F-98AB-CD51-DF44BCC736B6}"/>
                </a:ext>
              </a:extLst>
            </p:cNvPr>
            <p:cNvPicPr>
              <a:picLocks noChangeAspect="1"/>
            </p:cNvPicPr>
            <p:nvPr/>
          </p:nvPicPr>
          <p:blipFill>
            <a:blip r:embed="rId5"/>
            <a:stretch>
              <a:fillRect/>
            </a:stretch>
          </p:blipFill>
          <p:spPr>
            <a:xfrm>
              <a:off x="6757342" y="2757258"/>
              <a:ext cx="4750296" cy="2303958"/>
            </a:xfrm>
            <a:prstGeom prst="rect">
              <a:avLst/>
            </a:prstGeom>
          </p:spPr>
        </p:pic>
      </p:grpSp>
    </p:spTree>
    <p:extLst>
      <p:ext uri="{BB962C8B-B14F-4D97-AF65-F5344CB8AC3E}">
        <p14:creationId xmlns:p14="http://schemas.microsoft.com/office/powerpoint/2010/main" val="58059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Training ANNs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066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8760"/>
            <a:ext cx="11017224" cy="5400600"/>
          </a:xfrm>
        </p:spPr>
        <p:txBody>
          <a:bodyPr>
            <a:normAutofit/>
          </a:bodyPr>
          <a:lstStyle/>
          <a:p>
            <a:pPr marL="360363" lvl="1" indent="-360363">
              <a:buFont typeface="Arial" panose="020B0604020202020204" pitchFamily="34" charset="0"/>
              <a:buChar char="•"/>
              <a:tabLst>
                <a:tab pos="3138488" algn="l"/>
              </a:tabLst>
            </a:pPr>
            <a:r>
              <a:rPr lang="en-GB" sz="1800" b="1" dirty="0"/>
              <a:t>Training ANNs is nontrivial</a:t>
            </a:r>
          </a:p>
          <a:p>
            <a:pPr marL="360363" lvl="1" indent="-360363">
              <a:buFont typeface="Arial" panose="020B0604020202020204" pitchFamily="34" charset="0"/>
              <a:buChar char="•"/>
              <a:tabLst>
                <a:tab pos="3138488" algn="l"/>
              </a:tabLst>
            </a:pPr>
            <a:endParaRPr lang="en-GB" sz="1800" dirty="0"/>
          </a:p>
          <a:p>
            <a:pPr marL="360363" lvl="1" indent="-360363">
              <a:buFont typeface="Arial" panose="020B0604020202020204" pitchFamily="34" charset="0"/>
              <a:buChar char="•"/>
              <a:tabLst>
                <a:tab pos="3138488" algn="l"/>
              </a:tabLst>
            </a:pPr>
            <a:r>
              <a:rPr lang="en-GB" sz="1800" dirty="0"/>
              <a:t>Before we can train an ANN, we must </a:t>
            </a:r>
            <a:r>
              <a:rPr lang="en-GB" sz="1800" b="1" dirty="0"/>
              <a:t>pre-process</a:t>
            </a:r>
            <a:r>
              <a:rPr lang="en-GB" sz="1800" dirty="0"/>
              <a:t> our data</a:t>
            </a:r>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b="1" dirty="0"/>
              <a:t>Pre-processing </a:t>
            </a:r>
            <a:r>
              <a:rPr lang="en-GB" dirty="0"/>
              <a:t>makes </a:t>
            </a:r>
            <a:r>
              <a:rPr lang="en-GB" sz="1800" dirty="0"/>
              <a:t>training ANNs more </a:t>
            </a:r>
            <a:r>
              <a:rPr lang="en-GB" sz="1800" b="1" dirty="0"/>
              <a:t>efficiently</a:t>
            </a:r>
          </a:p>
          <a:p>
            <a:pPr marL="760413" lvl="2" indent="-360363">
              <a:buFont typeface="Wingdings" panose="05000000000000000000" pitchFamily="2" charset="2"/>
              <a:buChar char="Ø"/>
              <a:tabLst>
                <a:tab pos="3138488" algn="l"/>
              </a:tabLst>
            </a:pPr>
            <a:r>
              <a:rPr lang="en-GB" dirty="0"/>
              <a:t>Efficiently here refers to finding a better solution with the same amount of data</a:t>
            </a:r>
          </a:p>
          <a:p>
            <a:pPr marL="760413" lvl="2" indent="-360363">
              <a:buFont typeface="+mj-lt"/>
              <a:buAutoNum type="arabicPeriod"/>
              <a:tabLst>
                <a:tab pos="3138488" algn="l"/>
              </a:tabLst>
            </a:pPr>
            <a:endParaRPr lang="en-GB" b="1" dirty="0"/>
          </a:p>
          <a:p>
            <a:pPr marL="1217613" lvl="3" indent="-360363">
              <a:buFont typeface="+mj-lt"/>
              <a:buAutoNum type="arabicPeriod"/>
              <a:tabLst>
                <a:tab pos="3138488" algn="l"/>
              </a:tabLst>
            </a:pPr>
            <a:r>
              <a:rPr lang="en-GB" b="1" dirty="0"/>
              <a:t>Features must be scaled</a:t>
            </a:r>
            <a:endParaRPr lang="en-GB" dirty="0"/>
          </a:p>
          <a:p>
            <a:pPr marL="1217613" lvl="3" indent="-360363">
              <a:buFont typeface="+mj-lt"/>
              <a:buAutoNum type="arabicPeriod"/>
              <a:tabLst>
                <a:tab pos="3138488" algn="l"/>
              </a:tabLst>
            </a:pPr>
            <a:endParaRPr lang="en-GB" b="1" dirty="0"/>
          </a:p>
          <a:p>
            <a:pPr marL="1217613" lvl="3" indent="-360363">
              <a:buFont typeface="+mj-lt"/>
              <a:buAutoNum type="arabicPeriod"/>
              <a:tabLst>
                <a:tab pos="3138488" algn="l"/>
              </a:tabLst>
            </a:pPr>
            <a:r>
              <a:rPr lang="en-GB" b="1" dirty="0"/>
              <a:t>Categorical features must be dummy encoded</a:t>
            </a:r>
          </a:p>
          <a:p>
            <a:pPr marL="1217613" lvl="3" indent="-360363">
              <a:buFont typeface="+mj-lt"/>
              <a:buAutoNum type="arabicPeriod"/>
              <a:tabLst>
                <a:tab pos="3138488" algn="l"/>
              </a:tabLst>
            </a:pPr>
            <a:endParaRPr lang="en-GB" b="1" dirty="0"/>
          </a:p>
          <a:p>
            <a:pPr marL="1217613" lvl="3" indent="-360363">
              <a:buFont typeface="+mj-lt"/>
              <a:buAutoNum type="arabicPeriod"/>
              <a:tabLst>
                <a:tab pos="3138488" algn="l"/>
              </a:tabLst>
            </a:pPr>
            <a:r>
              <a:rPr lang="en-GB" b="1" dirty="0"/>
              <a:t>Missing values must be handled</a:t>
            </a:r>
            <a:endParaRPr lang="en-GB" dirty="0"/>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2" name="Right Brace 1">
            <a:extLst>
              <a:ext uri="{FF2B5EF4-FFF2-40B4-BE49-F238E27FC236}">
                <a16:creationId xmlns:a16="http://schemas.microsoft.com/office/drawing/2014/main" id="{F86190AF-2C65-CF34-82F7-49687212CF7F}"/>
              </a:ext>
            </a:extLst>
          </p:cNvPr>
          <p:cNvSpPr/>
          <p:nvPr/>
        </p:nvSpPr>
        <p:spPr>
          <a:xfrm>
            <a:off x="6456891" y="3979327"/>
            <a:ext cx="346509" cy="1049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FD8C99E-03E2-F5D4-3DF6-8144846B8DA9}"/>
              </a:ext>
            </a:extLst>
          </p:cNvPr>
          <p:cNvSpPr txBox="1"/>
          <p:nvPr/>
        </p:nvSpPr>
        <p:spPr>
          <a:xfrm>
            <a:off x="7255788" y="4181457"/>
            <a:ext cx="2675823" cy="94087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Just like in case of traditional choice models</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29126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Clipping">
            <a:extLst>
              <a:ext uri="{FF2B5EF4-FFF2-40B4-BE49-F238E27FC236}">
                <a16:creationId xmlns:a16="http://schemas.microsoft.com/office/drawing/2014/main" id="{7D519E19-022E-F8ED-0573-CFA95DCF3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451" y="2992767"/>
            <a:ext cx="5805687" cy="1799591"/>
          </a:xfrm>
          <a:prstGeom prst="rect">
            <a:avLst/>
          </a:prstGeom>
          <a:ln>
            <a:noFill/>
          </a:ln>
          <a:effectLst>
            <a:outerShdw blurRad="292100" dist="139700" dir="2700000" algn="tl" rotWithShape="0">
              <a:srgbClr val="333333">
                <a:alpha val="65000"/>
              </a:srgbClr>
            </a:outerShdw>
          </a:effectLst>
        </p:spPr>
      </p:pic>
      <p:pic>
        <p:nvPicPr>
          <p:cNvPr id="18" name="Picture 17" descr="Screen Clipping">
            <a:extLst>
              <a:ext uri="{FF2B5EF4-FFF2-40B4-BE49-F238E27FC236}">
                <a16:creationId xmlns:a16="http://schemas.microsoft.com/office/drawing/2014/main" id="{F6D57E0D-0123-2A36-0835-1BA12FC19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451" y="5056437"/>
            <a:ext cx="5804325" cy="1695267"/>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51237"/>
          <a:stretch/>
        </p:blipFill>
        <p:spPr>
          <a:xfrm>
            <a:off x="7644007" y="2992914"/>
            <a:ext cx="1762413" cy="1743472"/>
          </a:xfrm>
          <a:prstGeom prst="rect">
            <a:avLst/>
          </a:prstGeom>
          <a:ln>
            <a:noFill/>
          </a:ln>
          <a:effectLst>
            <a:outerShdw blurRad="190500" dist="63500" dir="2700000" sx="95000" sy="95000" algn="tl" rotWithShape="0">
              <a:srgbClr val="333333">
                <a:alpha val="20000"/>
              </a:srgbClr>
            </a:outerShdw>
          </a:effectLst>
        </p:spPr>
      </p:pic>
      <p:sp>
        <p:nvSpPr>
          <p:cNvPr id="11" name="Content Placeholder 2"/>
          <p:cNvSpPr txBox="1">
            <a:spLocks/>
          </p:cNvSpPr>
          <p:nvPr/>
        </p:nvSpPr>
        <p:spPr>
          <a:xfrm>
            <a:off x="720000" y="1268760"/>
            <a:ext cx="11017224" cy="17434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Scaling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greatly reduces the likelihood of getting stuck in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poor local solutions</a:t>
            </a: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SciKit-learn’s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StandardScaler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 commonly used scaler, which shifts the mean of each feature to zero and its standard deviation to 1</a:t>
            </a:r>
          </a:p>
        </p:txBody>
      </p:sp>
      <p:sp>
        <p:nvSpPr>
          <p:cNvPr id="3" name="Rectangle 2"/>
          <p:cNvSpPr/>
          <p:nvPr/>
        </p:nvSpPr>
        <p:spPr>
          <a:xfrm>
            <a:off x="1559496" y="5657285"/>
            <a:ext cx="5762280" cy="180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2" name="TextBox 11"/>
          <p:cNvSpPr txBox="1"/>
          <p:nvPr/>
        </p:nvSpPr>
        <p:spPr>
          <a:xfrm>
            <a:off x="47328" y="5183900"/>
            <a:ext cx="1512168" cy="1385762"/>
          </a:xfrm>
          <a:prstGeom prst="rect">
            <a:avLst/>
          </a:prstGeom>
          <a:noFill/>
          <a:ln>
            <a:noFill/>
          </a:ln>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err="1">
                <a:ln>
                  <a:noFill/>
                </a:ln>
                <a:solidFill>
                  <a:srgbClr val="00B050"/>
                </a:solidFill>
                <a:effectLst/>
                <a:uLnTx/>
                <a:uFillTx/>
                <a:latin typeface="Calibri" panose="020F0502020204030204"/>
                <a:ea typeface="+mn-ea"/>
                <a:cs typeface="+mn-cs"/>
              </a:rPr>
              <a:t>StandardScaler</a:t>
            </a:r>
            <a:endParaRPr kumimoji="0" lang="en-GB" sz="16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4" name="TextBox 13"/>
          <p:cNvSpPr txBox="1"/>
          <p:nvPr/>
        </p:nvSpPr>
        <p:spPr>
          <a:xfrm>
            <a:off x="0" y="3437173"/>
            <a:ext cx="1559496" cy="1304697"/>
          </a:xfrm>
          <a:prstGeom prst="rect">
            <a:avLst/>
          </a:prstGeom>
          <a:noFill/>
          <a:ln>
            <a:noFill/>
          </a:ln>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50"/>
                </a:solidFill>
                <a:effectLst/>
                <a:uLnTx/>
                <a:uFillTx/>
                <a:latin typeface="Calibri" panose="020F0502020204030204"/>
                <a:ea typeface="+mn-ea"/>
                <a:cs typeface="+mn-cs"/>
              </a:rPr>
              <a:t>Original data</a:t>
            </a:r>
          </a:p>
        </p:txBody>
      </p:sp>
      <p:cxnSp>
        <p:nvCxnSpPr>
          <p:cNvPr id="5" name="Straight Connector 4">
            <a:extLst>
              <a:ext uri="{FF2B5EF4-FFF2-40B4-BE49-F238E27FC236}">
                <a16:creationId xmlns:a16="http://schemas.microsoft.com/office/drawing/2014/main" id="{7900870A-0BEF-AB98-F30B-F2E19AEF5180}"/>
              </a:ext>
            </a:extLst>
          </p:cNvPr>
          <p:cNvCxnSpPr/>
          <p:nvPr/>
        </p:nvCxnSpPr>
        <p:spPr>
          <a:xfrm>
            <a:off x="1526842" y="4911164"/>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462CE8-B1EC-6FE6-15B9-35BE22A31B18}"/>
              </a:ext>
            </a:extLst>
          </p:cNvPr>
          <p:cNvCxnSpPr/>
          <p:nvPr/>
        </p:nvCxnSpPr>
        <p:spPr>
          <a:xfrm>
            <a:off x="1526840" y="2949013"/>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C8A7FC-0BB9-4040-9A6C-EA7D841D7504}"/>
              </a:ext>
            </a:extLst>
          </p:cNvPr>
          <p:cNvCxnSpPr/>
          <p:nvPr/>
        </p:nvCxnSpPr>
        <p:spPr>
          <a:xfrm>
            <a:off x="1518676" y="6798262"/>
            <a:ext cx="900000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951CE58-48A3-6BD6-8E22-6F03E4128D3B}"/>
              </a:ext>
            </a:extLst>
          </p:cNvPr>
          <p:cNvPicPr>
            <a:picLocks noChangeAspect="1"/>
          </p:cNvPicPr>
          <p:nvPr/>
        </p:nvPicPr>
        <p:blipFill rotWithShape="1">
          <a:blip r:embed="rId5">
            <a:extLst>
              <a:ext uri="{28A0092B-C50C-407E-A947-70E740481C1C}">
                <a14:useLocalDpi xmlns:a14="http://schemas.microsoft.com/office/drawing/2010/main" val="0"/>
              </a:ext>
            </a:extLst>
          </a:blip>
          <a:srcRect t="50694"/>
          <a:stretch/>
        </p:blipFill>
        <p:spPr>
          <a:xfrm>
            <a:off x="7644008" y="5051710"/>
            <a:ext cx="1762413" cy="1762880"/>
          </a:xfrm>
          <a:prstGeom prst="rect">
            <a:avLst/>
          </a:prstGeom>
          <a:ln>
            <a:noFill/>
          </a:ln>
          <a:effectLst>
            <a:outerShdw blurRad="190500" dist="63500" dir="2700000" sx="95000" sy="95000" algn="tl" rotWithShape="0">
              <a:srgbClr val="333333">
                <a:alpha val="20000"/>
              </a:srgbClr>
            </a:outerShdw>
          </a:effectLst>
        </p:spPr>
      </p:pic>
      <p:sp>
        <p:nvSpPr>
          <p:cNvPr id="2" name="TextBox 1">
            <a:extLst>
              <a:ext uri="{FF2B5EF4-FFF2-40B4-BE49-F238E27FC236}">
                <a16:creationId xmlns:a16="http://schemas.microsoft.com/office/drawing/2014/main" id="{82F4A968-879D-16D3-8321-9F8F3DD4C5EF}"/>
              </a:ext>
            </a:extLst>
          </p:cNvPr>
          <p:cNvSpPr txBox="1"/>
          <p:nvPr/>
        </p:nvSpPr>
        <p:spPr>
          <a:xfrm>
            <a:off x="10057868" y="3235462"/>
            <a:ext cx="1923454" cy="1387698"/>
          </a:xfrm>
          <a:prstGeom prst="rect">
            <a:avLst/>
          </a:prstGeom>
          <a:solidFill>
            <a:schemeClr val="accent4">
              <a:lumMod val="20000"/>
              <a:lumOff val="80000"/>
            </a:schemeClr>
          </a:solidFill>
          <a:ln>
            <a:solidFill>
              <a:srgbClr val="24B5B3"/>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Important: always use </a:t>
            </a:r>
            <a:r>
              <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mn-cs"/>
              </a:rPr>
              <a:t>the same </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mn-cs"/>
              </a:rPr>
              <a:t>scaler for the train and test data!</a:t>
            </a:r>
          </a:p>
        </p:txBody>
      </p:sp>
    </p:spTree>
    <p:extLst>
      <p:ext uri="{BB962C8B-B14F-4D97-AF65-F5344CB8AC3E}">
        <p14:creationId xmlns:p14="http://schemas.microsoft.com/office/powerpoint/2010/main" val="351258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5493" y="2295526"/>
            <a:ext cx="25717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4"/>
          <p:cNvSpPr>
            <a:spLocks noChangeArrowheads="1"/>
          </p:cNvSpPr>
          <p:nvPr/>
        </p:nvSpPr>
        <p:spPr bwMode="auto">
          <a:xfrm>
            <a:off x="0" y="5949950"/>
            <a:ext cx="121920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ahoma"/>
              <a:ea typeface="+mn-ea"/>
              <a:cs typeface="+mn-cs"/>
            </a:endParaRPr>
          </a:p>
        </p:txBody>
      </p:sp>
      <p:sp>
        <p:nvSpPr>
          <p:cNvPr id="3" name="Content Placeholder 2"/>
          <p:cNvSpPr>
            <a:spLocks noGrp="1"/>
          </p:cNvSpPr>
          <p:nvPr>
            <p:ph idx="1"/>
          </p:nvPr>
        </p:nvSpPr>
        <p:spPr>
          <a:xfrm>
            <a:off x="1055440" y="1484784"/>
            <a:ext cx="8064896" cy="5236692"/>
          </a:xfrm>
        </p:spPr>
        <p:txBody>
          <a:bodyPr/>
          <a:lstStyle/>
          <a:p>
            <a:pPr defTabSz="904875">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0" indent="0" defTabSz="904875">
              <a:buNone/>
              <a:tabLst>
                <a:tab pos="1257300" algn="l"/>
                <a:tab pos="3228975" algn="l"/>
              </a:tabLst>
            </a:pPr>
            <a:r>
              <a:rPr lang="en-GB" sz="1800" dirty="0">
                <a:solidFill>
                  <a:srgbClr val="0070C0"/>
                </a:solidFill>
                <a:latin typeface="Calibri" panose="020F0502020204030204" pitchFamily="34" charset="0"/>
                <a:cs typeface="Times New Roman" panose="02020603050405020304" pitchFamily="18" charset="0"/>
              </a:rPr>
              <a:t>Course material</a:t>
            </a:r>
          </a:p>
          <a:p>
            <a:pPr marL="0" indent="0" defTabSz="904875">
              <a:buNone/>
              <a:tabLst>
                <a:tab pos="1257300" algn="l"/>
                <a:tab pos="3228975" algn="l"/>
              </a:tabLst>
            </a:pPr>
            <a:endParaRPr lang="en-GB" sz="1800" dirty="0">
              <a:solidFill>
                <a:srgbClr val="0070C0"/>
              </a:solidFill>
              <a:latin typeface="Calibri" panose="020F0502020204030204" pitchFamily="34" charset="0"/>
              <a:cs typeface="Times New Roman" panose="02020603050405020304" pitchFamily="18" charset="0"/>
            </a:endParaRPr>
          </a:p>
          <a:p>
            <a:pPr marL="342900" indent="-342900" defTabSz="904875">
              <a:lnSpc>
                <a:spcPct val="114000"/>
              </a:lnSpc>
              <a:buFont typeface="+mj-lt"/>
              <a:buAutoNum type="arabicPeriod"/>
              <a:tabLst>
                <a:tab pos="1257300" algn="l"/>
                <a:tab pos="3228975" algn="l"/>
              </a:tabLst>
            </a:pPr>
            <a:r>
              <a:rPr lang="en-US" sz="1400" dirty="0"/>
              <a:t>Van Cranenburgh, S., Wang, S., Vij, A., Pereira, F., &amp; Walker, J. (2022). Choice modelling in the age of machine learning-discussion paper. </a:t>
            </a:r>
            <a:r>
              <a:rPr lang="en-US" sz="1400" i="1" dirty="0"/>
              <a:t>Journal of Choice Modelling</a:t>
            </a:r>
            <a:r>
              <a:rPr lang="en-US" sz="1400" dirty="0"/>
              <a:t>, </a:t>
            </a:r>
            <a:r>
              <a:rPr lang="en-US" sz="1400" i="1" dirty="0"/>
              <a:t>42</a:t>
            </a:r>
            <a:r>
              <a:rPr lang="en-US" sz="1400" dirty="0"/>
              <a:t>, 100340.</a:t>
            </a:r>
          </a:p>
          <a:p>
            <a:pPr marL="342900" indent="-342900" defTabSz="904875">
              <a:lnSpc>
                <a:spcPct val="114000"/>
              </a:lnSpc>
              <a:buFont typeface="+mj-lt"/>
              <a:buAutoNum type="arabicPeriod"/>
              <a:tabLst>
                <a:tab pos="1257300" algn="l"/>
                <a:tab pos="3228975" algn="l"/>
              </a:tabLst>
            </a:pPr>
            <a:endParaRPr lang="en-US" sz="1400" dirty="0"/>
          </a:p>
          <a:p>
            <a:pPr marL="342900" indent="-342900" defTabSz="904875">
              <a:lnSpc>
                <a:spcPct val="114000"/>
              </a:lnSpc>
              <a:buFont typeface="+mj-lt"/>
              <a:buAutoNum type="arabicPeriod"/>
              <a:tabLst>
                <a:tab pos="1257300" algn="l"/>
                <a:tab pos="3228975" algn="l"/>
              </a:tabLst>
            </a:pPr>
            <a:r>
              <a:rPr lang="en-US" sz="1400" dirty="0" err="1"/>
              <a:t>Géron</a:t>
            </a:r>
            <a:r>
              <a:rPr lang="en-US" sz="1400" dirty="0"/>
              <a:t>, A. (2019). </a:t>
            </a:r>
            <a:r>
              <a:rPr lang="en-US" sz="1400" i="1" dirty="0"/>
              <a:t>Hands-on machine learning with </a:t>
            </a:r>
            <a:r>
              <a:rPr lang="en-US" sz="1400" i="1" dirty="0" err="1"/>
              <a:t>Scikit</a:t>
            </a:r>
            <a:r>
              <a:rPr lang="en-US" sz="1400" i="1" dirty="0"/>
              <a:t>-Learn, </a:t>
            </a:r>
            <a:r>
              <a:rPr lang="en-US" sz="1400" i="1" dirty="0" err="1"/>
              <a:t>Keras</a:t>
            </a:r>
            <a:r>
              <a:rPr lang="en-US" sz="1400" i="1" dirty="0"/>
              <a:t>, and </a:t>
            </a:r>
            <a:r>
              <a:rPr lang="en-US" sz="1400" i="1" dirty="0" err="1"/>
              <a:t>TensorFlow</a:t>
            </a:r>
            <a:r>
              <a:rPr lang="en-US" sz="1400" i="1" dirty="0"/>
              <a:t>: Concepts, tools, and techniques to build intelligent systems</a:t>
            </a:r>
            <a:r>
              <a:rPr lang="en-US" sz="1400" dirty="0"/>
              <a:t>. " O'Reilly Media, Inc.".</a:t>
            </a:r>
          </a:p>
          <a:p>
            <a:pPr marL="342900" indent="-342900" defTabSz="904875">
              <a:lnSpc>
                <a:spcPct val="114000"/>
              </a:lnSpc>
              <a:buFont typeface="+mj-lt"/>
              <a:buAutoNum type="arabicPeriod"/>
              <a:tabLst>
                <a:tab pos="1257300" algn="l"/>
                <a:tab pos="3228975" algn="l"/>
              </a:tabLst>
            </a:pPr>
            <a:endParaRPr lang="en-GB" sz="1400" dirty="0">
              <a:solidFill>
                <a:srgbClr val="0070C0"/>
              </a:solidFill>
              <a:cs typeface="Times New Roman" panose="02020603050405020304" pitchFamily="18" charset="0"/>
            </a:endParaRPr>
          </a:p>
          <a:p>
            <a:pPr marL="342900" indent="-342900" defTabSz="904875">
              <a:lnSpc>
                <a:spcPct val="114000"/>
              </a:lnSpc>
              <a:buFont typeface="+mj-lt"/>
              <a:buAutoNum type="arabicPeriod"/>
              <a:tabLst>
                <a:tab pos="1257300" algn="l"/>
                <a:tab pos="3228975" algn="l"/>
              </a:tabLst>
            </a:pPr>
            <a:r>
              <a:rPr lang="en-US" sz="1400" dirty="0" err="1"/>
              <a:t>Sifringer</a:t>
            </a:r>
            <a:r>
              <a:rPr lang="en-US" sz="1400" dirty="0"/>
              <a:t>, B., </a:t>
            </a:r>
            <a:r>
              <a:rPr lang="en-US" sz="1400" dirty="0" err="1"/>
              <a:t>Lurkin</a:t>
            </a:r>
            <a:r>
              <a:rPr lang="en-US" sz="1400" dirty="0"/>
              <a:t>, V., &amp; </a:t>
            </a:r>
            <a:r>
              <a:rPr lang="en-US" sz="1400" dirty="0" err="1"/>
              <a:t>Alahi</a:t>
            </a:r>
            <a:r>
              <a:rPr lang="en-US" sz="1400" dirty="0"/>
              <a:t>, A. (2020). Enhancing discrete choice models with representation learning. </a:t>
            </a:r>
            <a:r>
              <a:rPr lang="en-US" sz="1400" i="1" dirty="0"/>
              <a:t>Transportation Research Part B: Methodological</a:t>
            </a:r>
            <a:r>
              <a:rPr lang="en-US" sz="1400" dirty="0"/>
              <a:t>, </a:t>
            </a:r>
            <a:r>
              <a:rPr lang="en-US" sz="1400" i="1" dirty="0"/>
              <a:t>140</a:t>
            </a:r>
            <a:r>
              <a:rPr lang="en-US" sz="1400" dirty="0"/>
              <a:t>, 236-261.</a:t>
            </a:r>
          </a:p>
          <a:p>
            <a:pPr marL="342900" indent="-342900" defTabSz="904875">
              <a:lnSpc>
                <a:spcPct val="114000"/>
              </a:lnSpc>
              <a:buFont typeface="+mj-lt"/>
              <a:buAutoNum type="arabicPeriod"/>
              <a:tabLst>
                <a:tab pos="1257300" algn="l"/>
                <a:tab pos="3228975" algn="l"/>
              </a:tabLst>
            </a:pPr>
            <a:endParaRPr lang="en-US" sz="1400" dirty="0"/>
          </a:p>
          <a:p>
            <a:pPr marL="342900" indent="-342900" defTabSz="904875">
              <a:lnSpc>
                <a:spcPct val="114000"/>
              </a:lnSpc>
              <a:buFont typeface="+mj-lt"/>
              <a:buAutoNum type="arabicPeriod"/>
              <a:tabLst>
                <a:tab pos="1257300" algn="l"/>
                <a:tab pos="3228975" algn="l"/>
              </a:tabLst>
            </a:pPr>
            <a:r>
              <a:rPr lang="en-GB" sz="1400" dirty="0"/>
              <a:t>Molnar, C. (2020). </a:t>
            </a:r>
            <a:r>
              <a:rPr lang="en-GB" sz="1400" i="1" dirty="0"/>
              <a:t>Interpretable machine learning</a:t>
            </a:r>
            <a:r>
              <a:rPr lang="en-GB" sz="1400" dirty="0"/>
              <a:t>. Lulu. com</a:t>
            </a:r>
            <a:endParaRPr lang="en-US" sz="1400" dirty="0"/>
          </a:p>
          <a:p>
            <a:pPr marL="0" indent="0">
              <a:buNone/>
            </a:pPr>
            <a:endParaRPr lang="en-GB" sz="1800" dirty="0">
              <a:cs typeface="Times New Roman" panose="02020603050405020304" pitchFamily="18" charset="0"/>
            </a:endParaRPr>
          </a:p>
          <a:p>
            <a:pPr marL="0" indent="0">
              <a:buNone/>
            </a:pPr>
            <a:endParaRPr lang="en-GB" sz="1800" dirty="0">
              <a:cs typeface="Times New Roman" panose="02020603050405020304" pitchFamily="18" charset="0"/>
            </a:endParaRPr>
          </a:p>
          <a:p>
            <a:endParaRPr lang="en-GB" sz="1800" dirty="0">
              <a:cs typeface="Times New Roman" panose="02020603050405020304" pitchFamily="18" charset="0"/>
            </a:endParaRPr>
          </a:p>
        </p:txBody>
      </p:sp>
      <p:sp>
        <p:nvSpPr>
          <p:cNvPr id="6" name="Title 1"/>
          <p:cNvSpPr>
            <a:spLocks noGrp="1"/>
          </p:cNvSpPr>
          <p:nvPr>
            <p:ph type="title"/>
          </p:nvPr>
        </p:nvSpPr>
        <p:spPr>
          <a:xfrm>
            <a:off x="1055441" y="457200"/>
            <a:ext cx="9045824" cy="451520"/>
          </a:xfrm>
        </p:spPr>
        <p:txBody>
          <a:bodyPr/>
          <a:lstStyle/>
          <a:p>
            <a:pPr lvl="0">
              <a:defRPr/>
            </a:pPr>
            <a:r>
              <a:rPr lang="en-GB" sz="2600" dirty="0">
                <a:solidFill>
                  <a:srgbClr val="000000"/>
                </a:solidFill>
              </a:rPr>
              <a:t>Course set-up</a:t>
            </a:r>
          </a:p>
        </p:txBody>
      </p:sp>
      <p:sp>
        <p:nvSpPr>
          <p:cNvPr id="7" name="Slide Number Placeholder 3"/>
          <p:cNvSpPr txBox="1">
            <a:spLocks/>
          </p:cNvSpPr>
          <p:nvPr/>
        </p:nvSpPr>
        <p:spPr>
          <a:xfrm>
            <a:off x="8737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58959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265521" y="1988840"/>
            <a:ext cx="3807143" cy="2016224"/>
          </a:xfrm>
          <a:prstGeom prst="roundRect">
            <a:avLst/>
          </a:prstGeom>
          <a:solidFill>
            <a:schemeClr val="accent1">
              <a:lumMod val="20000"/>
              <a:lumOff val="80000"/>
            </a:schemeClr>
          </a:solidFill>
          <a:ln w="95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DE7A00"/>
              </a:solidFill>
              <a:effectLst/>
              <a:uLnTx/>
              <a:uFillTx/>
              <a:latin typeface="Calibri" panose="020F0502020204030204"/>
              <a:ea typeface="+mn-ea"/>
              <a:cs typeface="+mn-cs"/>
            </a:endParaRPr>
          </a:p>
        </p:txBody>
      </p:sp>
      <p:sp>
        <p:nvSpPr>
          <p:cNvPr id="5" name="Content Placeholder 2"/>
          <p:cNvSpPr>
            <a:spLocks noGrp="1"/>
          </p:cNvSpPr>
          <p:nvPr>
            <p:ph idx="1"/>
          </p:nvPr>
        </p:nvSpPr>
        <p:spPr>
          <a:xfrm>
            <a:off x="720000" y="1268760"/>
            <a:ext cx="7290703" cy="5400600"/>
          </a:xfrm>
        </p:spPr>
        <p:txBody>
          <a:bodyPr>
            <a:noAutofit/>
          </a:bodyPr>
          <a:lstStyle/>
          <a:p>
            <a:pPr marL="360363" lvl="1" indent="-360363">
              <a:buFont typeface="Arial" panose="020B0604020202020204" pitchFamily="34" charset="0"/>
              <a:buChar char="•"/>
              <a:tabLst>
                <a:tab pos="3138488" algn="l"/>
              </a:tabLst>
            </a:pPr>
            <a:r>
              <a:rPr lang="en-GB" dirty="0"/>
              <a:t>Training ANNs involves finding the weights </a:t>
            </a:r>
            <a:r>
              <a:rPr lang="en-GB" i="1" dirty="0"/>
              <a:t>w</a:t>
            </a:r>
            <a:r>
              <a:rPr lang="en-GB" dirty="0"/>
              <a:t> that </a:t>
            </a:r>
            <a:r>
              <a:rPr lang="en-GB" b="1" dirty="0"/>
              <a:t>minimise</a:t>
            </a:r>
            <a:r>
              <a:rPr lang="en-GB" dirty="0"/>
              <a:t> the </a:t>
            </a:r>
            <a:r>
              <a:rPr lang="en-GB" b="1" dirty="0"/>
              <a:t>loss function</a:t>
            </a: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dirty="0"/>
              <a:t>Mathematically training an ANN is an </a:t>
            </a:r>
            <a:r>
              <a:rPr lang="en-GB" b="1" dirty="0"/>
              <a:t>ill-posed</a:t>
            </a:r>
            <a:r>
              <a:rPr lang="en-GB" dirty="0"/>
              <a:t> problem (“singular”)</a:t>
            </a:r>
          </a:p>
          <a:p>
            <a:pPr marL="360363" lvl="1" indent="-360363">
              <a:buFont typeface="Arial" panose="020B0604020202020204" pitchFamily="34" charset="0"/>
              <a:buChar char="•"/>
              <a:tabLst>
                <a:tab pos="3138488" algn="l"/>
              </a:tabLst>
            </a:pPr>
            <a:endParaRPr lang="en-GB" dirty="0"/>
          </a:p>
          <a:p>
            <a:pPr marL="360363" lvl="1" indent="-360363">
              <a:buFont typeface="Arial" panose="020B0604020202020204" pitchFamily="34" charset="0"/>
              <a:buChar char="•"/>
              <a:tabLst>
                <a:tab pos="3138488" algn="l"/>
              </a:tabLst>
            </a:pPr>
            <a:r>
              <a:rPr lang="en-GB" dirty="0"/>
              <a:t>Unlike choice models, ANNs are not uniquely identifiable: i.e., numerous sets of weights give </a:t>
            </a:r>
            <a:r>
              <a:rPr lang="en-GB" b="1" dirty="0"/>
              <a:t>the same output probability distribution </a:t>
            </a:r>
            <a:r>
              <a:rPr lang="en-GB" dirty="0"/>
              <a:t>on any data.</a:t>
            </a:r>
          </a:p>
          <a:p>
            <a:pPr marL="0" lvl="1" indent="0">
              <a:buNone/>
              <a:tabLst>
                <a:tab pos="361950" algn="l"/>
                <a:tab pos="3138488" algn="l"/>
              </a:tabLst>
            </a:pPr>
            <a:endParaRPr lang="en-GB" dirty="0">
              <a:sym typeface="Wingdings" panose="05000000000000000000" pitchFamily="2" charset="2"/>
            </a:endParaRPr>
          </a:p>
          <a:p>
            <a:pPr marL="0" lvl="1" indent="0">
              <a:buNone/>
              <a:tabLst>
                <a:tab pos="361950" algn="l"/>
                <a:tab pos="3138488" algn="l"/>
              </a:tabLst>
            </a:pPr>
            <a:r>
              <a:rPr lang="en-GB" dirty="0">
                <a:sym typeface="Wingdings" panose="05000000000000000000" pitchFamily="2" charset="2"/>
              </a:rPr>
              <a:t>	 No stable, unique solution</a:t>
            </a:r>
            <a:endParaRPr lang="en-GB" dirty="0"/>
          </a:p>
          <a:p>
            <a:pPr marL="360363" lvl="1" indent="-360363">
              <a:buFont typeface="Arial" panose="020B0604020202020204" pitchFamily="34" charset="0"/>
              <a:buChar char="•"/>
              <a:tabLst>
                <a:tab pos="3138488" algn="l"/>
              </a:tabLst>
            </a:pPr>
            <a:endParaRPr lang="en-GB"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US" sz="1700" dirty="0"/>
          </a:p>
          <a:p>
            <a:pPr marL="360363" lvl="1" indent="-360363">
              <a:buFont typeface="Arial" panose="020B0604020202020204" pitchFamily="34" charset="0"/>
              <a:buChar char="•"/>
              <a:tabLst>
                <a:tab pos="3138488" algn="l"/>
              </a:tabLst>
            </a:pPr>
            <a:endParaRPr lang="en-GB" sz="1700" dirty="0"/>
          </a:p>
          <a:p>
            <a:endParaRPr lang="en-GB" sz="1700" dirty="0"/>
          </a:p>
          <a:p>
            <a:pPr marL="0" indent="0">
              <a:buNone/>
              <a:tabLst>
                <a:tab pos="361950" algn="l"/>
              </a:tabLst>
            </a:pPr>
            <a:r>
              <a:rPr lang="en-GB" sz="1700" dirty="0"/>
              <a:t>	</a:t>
            </a:r>
          </a:p>
          <a:p>
            <a:pPr marL="0" indent="0">
              <a:buNone/>
              <a:tabLst>
                <a:tab pos="361950" algn="l"/>
              </a:tabLst>
            </a:pPr>
            <a:endParaRPr lang="en-GB" sz="1700" dirty="0"/>
          </a:p>
          <a:p>
            <a:pPr marL="358775" indent="-358775">
              <a:tabLst>
                <a:tab pos="3314700" algn="l"/>
              </a:tabLst>
            </a:pPr>
            <a:endParaRPr lang="en-GB" sz="1700" dirty="0"/>
          </a:p>
          <a:p>
            <a:endParaRPr lang="en-GB" sz="17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286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5931" t="11196" r="-61" b="20307"/>
          <a:stretch/>
        </p:blipFill>
        <p:spPr bwMode="auto">
          <a:xfrm>
            <a:off x="5591944" y="4152579"/>
            <a:ext cx="6600056" cy="27287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8256240" y="2132856"/>
            <a:ext cx="3960440" cy="1756430"/>
            <a:chOff x="8256240" y="2132856"/>
            <a:chExt cx="3960440" cy="1756430"/>
          </a:xfrm>
        </p:grpSpPr>
        <p:sp>
          <p:nvSpPr>
            <p:cNvPr id="13" name="TextBox 12"/>
            <p:cNvSpPr txBox="1"/>
            <p:nvPr/>
          </p:nvSpPr>
          <p:spPr>
            <a:xfrm>
              <a:off x="8265521" y="2481315"/>
              <a:ext cx="1296144"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4</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4" name="TextBox 13"/>
            <p:cNvSpPr txBox="1"/>
            <p:nvPr/>
          </p:nvSpPr>
          <p:spPr>
            <a:xfrm>
              <a:off x="8256240" y="3304511"/>
              <a:ext cx="1800200"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 – B = 2</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5" name="TextBox 14"/>
            <p:cNvSpPr txBox="1"/>
            <p:nvPr/>
          </p:nvSpPr>
          <p:spPr>
            <a:xfrm>
              <a:off x="9807202" y="2466477"/>
              <a:ext cx="12961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not uniquely identifiable: </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6" name="TextBox 15"/>
            <p:cNvSpPr txBox="1"/>
            <p:nvPr/>
          </p:nvSpPr>
          <p:spPr>
            <a:xfrm>
              <a:off x="9797921" y="3304510"/>
              <a:ext cx="12961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uniquely identifiable</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0" name="TextBox 9"/>
            <p:cNvSpPr txBox="1"/>
            <p:nvPr/>
          </p:nvSpPr>
          <p:spPr>
            <a:xfrm>
              <a:off x="11169724" y="2132856"/>
              <a:ext cx="10469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A=0,B=4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A=1,B=3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A=2,B=2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A=3,B=1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DE7A00"/>
                  </a:solidFill>
                  <a:effectLst/>
                  <a:uLnTx/>
                  <a:uFillTx/>
                  <a:latin typeface="Calibri"/>
                  <a:ea typeface="+mn-ea"/>
                  <a:cs typeface="+mn-cs"/>
                </a:rPr>
                <a:t>A=4,B=0</a:t>
              </a:r>
              <a:endParaRPr kumimoji="0" lang="nl-NL" sz="1800" b="0" i="0" u="none" strike="noStrike" kern="1200" cap="none" spc="0" normalizeH="0" baseline="0" noProof="0" dirty="0">
                <a:ln>
                  <a:noFill/>
                </a:ln>
                <a:solidFill>
                  <a:srgbClr val="DE7A00"/>
                </a:solidFill>
                <a:effectLst/>
                <a:uLnTx/>
                <a:uFillTx/>
                <a:latin typeface="Calibri"/>
                <a:ea typeface="+mn-ea"/>
                <a:cs typeface="+mn-cs"/>
              </a:endParaRPr>
            </a:p>
          </p:txBody>
        </p:sp>
        <p:sp>
          <p:nvSpPr>
            <p:cNvPr id="11" name="TextBox 10"/>
            <p:cNvSpPr txBox="1"/>
            <p:nvPr/>
          </p:nvSpPr>
          <p:spPr>
            <a:xfrm>
              <a:off x="11169724" y="3498419"/>
              <a:ext cx="10469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0000"/>
                  </a:solidFill>
                  <a:effectLst/>
                  <a:uLnTx/>
                  <a:uFillTx/>
                  <a:latin typeface="Calibri"/>
                  <a:ea typeface="+mn-ea"/>
                  <a:cs typeface="+mn-cs"/>
                </a:rPr>
                <a:t>A=3,B=1</a:t>
              </a:r>
            </a:p>
          </p:txBody>
        </p:sp>
      </p:grpSp>
      <p:graphicFrame>
        <p:nvGraphicFramePr>
          <p:cNvPr id="12" name="Object 11"/>
          <p:cNvGraphicFramePr>
            <a:graphicFrameLocks noChangeAspect="1"/>
          </p:cNvGraphicFramePr>
          <p:nvPr/>
        </p:nvGraphicFramePr>
        <p:xfrm>
          <a:off x="2495600" y="2064296"/>
          <a:ext cx="4583113" cy="585787"/>
        </p:xfrm>
        <a:graphic>
          <a:graphicData uri="http://schemas.openxmlformats.org/presentationml/2006/ole">
            <mc:AlternateContent xmlns:mc="http://schemas.openxmlformats.org/markup-compatibility/2006">
              <mc:Choice xmlns:v="urn:schemas-microsoft-com:vml" Requires="v">
                <p:oleObj name="Equation" r:id="rId4" imgW="2387520" imgH="304560" progId="Equation.DSMT4">
                  <p:embed/>
                </p:oleObj>
              </mc:Choice>
              <mc:Fallback>
                <p:oleObj name="Equation" r:id="rId4" imgW="2387520" imgH="304560" progId="Equation.DSMT4">
                  <p:embed/>
                  <p:pic>
                    <p:nvPicPr>
                      <p:cNvPr id="12" name="Object 11"/>
                      <p:cNvPicPr/>
                      <p:nvPr/>
                    </p:nvPicPr>
                    <p:blipFill>
                      <a:blip r:embed="rId5"/>
                      <a:stretch>
                        <a:fillRect/>
                      </a:stretch>
                    </p:blipFill>
                    <p:spPr>
                      <a:xfrm>
                        <a:off x="2495600" y="2064296"/>
                        <a:ext cx="4583113" cy="585787"/>
                      </a:xfrm>
                      <a:prstGeom prst="rect">
                        <a:avLst/>
                      </a:prstGeom>
                    </p:spPr>
                  </p:pic>
                </p:oleObj>
              </mc:Fallback>
            </mc:AlternateContent>
          </a:graphicData>
        </a:graphic>
      </p:graphicFrame>
      <p:sp>
        <p:nvSpPr>
          <p:cNvPr id="2" name="TextBox 1"/>
          <p:cNvSpPr txBox="1"/>
          <p:nvPr/>
        </p:nvSpPr>
        <p:spPr>
          <a:xfrm>
            <a:off x="1055440" y="5156022"/>
            <a:ext cx="453650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sym typeface="Wingdings" panose="05000000000000000000" pitchFamily="2" charset="2"/>
              </a:rPr>
              <a:t>But lack of identifiability is not a problem: the model weights cannot be interpreted anyway </a:t>
            </a:r>
            <a:endPar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 name="Group 19"/>
          <p:cNvGrpSpPr/>
          <p:nvPr/>
        </p:nvGrpSpPr>
        <p:grpSpPr>
          <a:xfrm>
            <a:off x="4007768" y="1667196"/>
            <a:ext cx="2664296" cy="465660"/>
            <a:chOff x="4007768" y="1667196"/>
            <a:chExt cx="2664296" cy="465660"/>
          </a:xfrm>
        </p:grpSpPr>
        <p:sp>
          <p:nvSpPr>
            <p:cNvPr id="8" name="TextBox 7"/>
            <p:cNvSpPr txBox="1"/>
            <p:nvPr/>
          </p:nvSpPr>
          <p:spPr>
            <a:xfrm>
              <a:off x="4727848" y="1667196"/>
              <a:ext cx="1944216" cy="288032"/>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loss function</a:t>
              </a:r>
            </a:p>
          </p:txBody>
        </p:sp>
        <p:cxnSp>
          <p:nvCxnSpPr>
            <p:cNvPr id="17" name="Straight Arrow Connector 16"/>
            <p:cNvCxnSpPr>
              <a:stCxn id="8" idx="1"/>
            </p:cNvCxnSpPr>
            <p:nvPr/>
          </p:nvCxnSpPr>
          <p:spPr>
            <a:xfrm flipH="1">
              <a:off x="4007768" y="1811212"/>
              <a:ext cx="720080" cy="321644"/>
            </a:xfrm>
            <a:prstGeom prst="straightConnector1">
              <a:avLst/>
            </a:prstGeom>
            <a:ln w="19050">
              <a:solidFill>
                <a:schemeClr val="bg1">
                  <a:lumMod val="50000"/>
                </a:schemeClr>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6423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28676"/>
                                        </p:tgtEl>
                                        <p:attrNameLst>
                                          <p:attrName>style.visibility</p:attrName>
                                        </p:attrNameLst>
                                      </p:cBhvr>
                                      <p:to>
                                        <p:strVal val="visible"/>
                                      </p:to>
                                    </p:set>
                                    <p:animEffect transition="in" filter="fade">
                                      <p:cBhvr>
                                        <p:cTn id="19" dur="500"/>
                                        <p:tgtEl>
                                          <p:spTgt spid="286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528048" y="2663814"/>
            <a:ext cx="5486400" cy="38100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0000"/>
            <a:ext cx="5564650" cy="5400600"/>
          </a:xfrm>
        </p:spPr>
        <p:txBody>
          <a:bodyPr>
            <a:normAutofit/>
          </a:bodyPr>
          <a:lstStyle/>
          <a:p>
            <a:pPr marL="360363" lvl="1" indent="-360363">
              <a:buFont typeface="Arial" panose="020B0604020202020204" pitchFamily="34" charset="0"/>
              <a:buChar char="•"/>
              <a:tabLst>
                <a:tab pos="3138488" algn="l"/>
              </a:tabLst>
            </a:pPr>
            <a:r>
              <a:rPr lang="en-GB" sz="1800" dirty="0"/>
              <a:t>Data must always be </a:t>
            </a:r>
            <a:r>
              <a:rPr lang="en-GB" sz="1800" b="1" dirty="0"/>
              <a:t>split</a:t>
            </a:r>
            <a:r>
              <a:rPr lang="en-GB" sz="1800" dirty="0"/>
              <a:t> in two parts:</a:t>
            </a:r>
          </a:p>
          <a:p>
            <a:pPr marL="760413" lvl="2" indent="-360363">
              <a:buFont typeface="+mj-lt"/>
              <a:buAutoNum type="arabicPeriod"/>
              <a:tabLst>
                <a:tab pos="3138488" algn="l"/>
              </a:tabLst>
            </a:pPr>
            <a:r>
              <a:rPr lang="en-GB" sz="1800" dirty="0"/>
              <a:t>Train set</a:t>
            </a:r>
          </a:p>
          <a:p>
            <a:pPr marL="760413" lvl="2" indent="-360363">
              <a:buFont typeface="+mj-lt"/>
              <a:buAutoNum type="arabicPeriod"/>
              <a:tabLst>
                <a:tab pos="3138488" algn="l"/>
              </a:tabLst>
            </a:pPr>
            <a:r>
              <a:rPr lang="en-GB" sz="1800" dirty="0"/>
              <a:t>Test set</a:t>
            </a:r>
          </a:p>
          <a:p>
            <a:pPr marL="760413" lvl="2" indent="-360363">
              <a:tabLst>
                <a:tab pos="3138488" algn="l"/>
              </a:tabLst>
            </a:pPr>
            <a:endParaRPr lang="en-GB" sz="1800" dirty="0"/>
          </a:p>
          <a:p>
            <a:pPr marL="760413" lvl="2" indent="-360363">
              <a:tabLst>
                <a:tab pos="3138488" algn="l"/>
              </a:tabLst>
            </a:pPr>
            <a:endParaRPr lang="en-GB" sz="1800" dirty="0"/>
          </a:p>
          <a:p>
            <a:pPr marL="342900" lvl="1" indent="-342900">
              <a:buFont typeface="Arial" panose="020B0604020202020204" pitchFamily="34" charset="0"/>
              <a:buChar char="•"/>
              <a:tabLst>
                <a:tab pos="3138488" algn="l"/>
              </a:tabLst>
            </a:pPr>
            <a:r>
              <a:rPr lang="en-GB" sz="1800" dirty="0"/>
              <a:t>The ANN is trained on the </a:t>
            </a:r>
            <a:r>
              <a:rPr lang="en-GB" sz="1800" b="1" dirty="0"/>
              <a:t>training set</a:t>
            </a:r>
          </a:p>
          <a:p>
            <a:pPr marL="760413" lvl="2" indent="-360363">
              <a:buFont typeface="Wingdings" panose="05000000000000000000" pitchFamily="2" charset="2"/>
              <a:buChar char="Ø"/>
              <a:tabLst>
                <a:tab pos="3138488" algn="l"/>
              </a:tabLst>
            </a:pPr>
            <a:r>
              <a:rPr lang="en-GB" sz="1800" dirty="0"/>
              <a:t>The training </a:t>
            </a:r>
            <a:r>
              <a:rPr lang="en-GB" sz="1800" b="1" dirty="0"/>
              <a:t>stops</a:t>
            </a:r>
            <a:r>
              <a:rPr lang="en-GB" sz="1800" dirty="0"/>
              <a:t> when:</a:t>
            </a:r>
          </a:p>
          <a:p>
            <a:pPr marL="1217613" lvl="3" indent="-360363">
              <a:buFont typeface="+mj-lt"/>
              <a:buAutoNum type="arabicPeriod"/>
              <a:tabLst>
                <a:tab pos="3138488" algn="l"/>
              </a:tabLst>
            </a:pPr>
            <a:r>
              <a:rPr lang="en-GB" dirty="0"/>
              <a:t>The performance on the </a:t>
            </a:r>
            <a:r>
              <a:rPr lang="en-GB" b="1" dirty="0"/>
              <a:t>training set </a:t>
            </a:r>
            <a:r>
              <a:rPr lang="en-GB" dirty="0"/>
              <a:t>no longer improves</a:t>
            </a:r>
          </a:p>
          <a:p>
            <a:pPr marL="1217613" lvl="3" indent="-360363">
              <a:buFont typeface="+mj-lt"/>
              <a:buAutoNum type="arabicPeriod"/>
              <a:tabLst>
                <a:tab pos="3138488" algn="l"/>
              </a:tabLst>
            </a:pPr>
            <a:r>
              <a:rPr lang="en-GB" dirty="0"/>
              <a:t>Maximum epochs is reached</a:t>
            </a:r>
            <a:endParaRPr lang="en-GB" sz="1800" dirty="0"/>
          </a:p>
        </p:txBody>
      </p:sp>
      <p:sp>
        <p:nvSpPr>
          <p:cNvPr id="6" name="Title 1"/>
          <p:cNvSpPr>
            <a:spLocks noGrp="1"/>
          </p:cNvSpPr>
          <p:nvPr>
            <p:ph type="title"/>
          </p:nvPr>
        </p:nvSpPr>
        <p:spPr>
          <a:xfrm>
            <a:off x="1981200" y="274638"/>
            <a:ext cx="8229600" cy="1143000"/>
          </a:xfrm>
        </p:spPr>
        <p:txBody>
          <a:bodyPr>
            <a:normAutofit/>
          </a:bodyPr>
          <a:lstStyle/>
          <a:p>
            <a:r>
              <a:rPr lang="en-GB" sz="4000" dirty="0"/>
              <a:t>Training ANNs</a:t>
            </a:r>
          </a:p>
        </p:txBody>
      </p:sp>
      <p:cxnSp>
        <p:nvCxnSpPr>
          <p:cNvPr id="8" name="Straight Arrow Connector 7"/>
          <p:cNvCxnSpPr/>
          <p:nvPr/>
        </p:nvCxnSpPr>
        <p:spPr>
          <a:xfrm>
            <a:off x="5159896" y="3140968"/>
            <a:ext cx="2088232" cy="648072"/>
          </a:xfrm>
          <a:prstGeom prst="straightConnector1">
            <a:avLst/>
          </a:prstGeom>
          <a:ln w="19050">
            <a:solidFill>
              <a:srgbClr val="157DB7"/>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grpSp>
        <p:nvGrpSpPr>
          <p:cNvPr id="11" name="Group 10"/>
          <p:cNvGrpSpPr/>
          <p:nvPr/>
        </p:nvGrpSpPr>
        <p:grpSpPr>
          <a:xfrm>
            <a:off x="5311701" y="4109814"/>
            <a:ext cx="6279292" cy="1876871"/>
            <a:chOff x="5311701" y="4109814"/>
            <a:chExt cx="6279292" cy="1876871"/>
          </a:xfrm>
        </p:grpSpPr>
        <p:sp>
          <p:nvSpPr>
            <p:cNvPr id="9" name="Oval 8"/>
            <p:cNvSpPr/>
            <p:nvPr/>
          </p:nvSpPr>
          <p:spPr>
            <a:xfrm>
              <a:off x="10366857" y="5737233"/>
              <a:ext cx="1224136" cy="249452"/>
            </a:xfrm>
            <a:prstGeom prst="ellipse">
              <a:avLst/>
            </a:prstGeom>
            <a:noFill/>
            <a:ln w="127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27" name="Straight Arrow Connector 26"/>
            <p:cNvCxnSpPr/>
            <p:nvPr/>
          </p:nvCxnSpPr>
          <p:spPr>
            <a:xfrm>
              <a:off x="5311701" y="4109814"/>
              <a:ext cx="5055156" cy="1876871"/>
            </a:xfrm>
            <a:prstGeom prst="straightConnector1">
              <a:avLst/>
            </a:prstGeom>
            <a:ln w="19050">
              <a:solidFill>
                <a:srgbClr val="FF3300"/>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grpSp>
      <p:sp>
        <p:nvSpPr>
          <p:cNvPr id="19" name="TextBox 18"/>
          <p:cNvSpPr txBox="1"/>
          <p:nvPr/>
        </p:nvSpPr>
        <p:spPr>
          <a:xfrm>
            <a:off x="7032105" y="2218915"/>
            <a:ext cx="47412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Learning curve plot</a:t>
            </a:r>
          </a:p>
        </p:txBody>
      </p:sp>
      <p:pic>
        <p:nvPicPr>
          <p:cNvPr id="2" name="Picture 2">
            <a:extLst>
              <a:ext uri="{FF2B5EF4-FFF2-40B4-BE49-F238E27FC236}">
                <a16:creationId xmlns:a16="http://schemas.microsoft.com/office/drawing/2014/main" id="{AD72AE4C-6BBB-B6EA-183F-BB18DA13B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706" y="1114508"/>
            <a:ext cx="2571116" cy="146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2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2"/>
          <p:cNvSpPr>
            <a:spLocks noGrp="1"/>
          </p:cNvSpPr>
          <p:nvPr>
            <p:ph idx="1"/>
          </p:nvPr>
        </p:nvSpPr>
        <p:spPr>
          <a:xfrm>
            <a:off x="720000" y="1260000"/>
            <a:ext cx="5540264" cy="5400600"/>
          </a:xfrm>
        </p:spPr>
        <p:txBody>
          <a:bodyPr>
            <a:normAutofit/>
          </a:bodyPr>
          <a:lstStyle/>
          <a:p>
            <a:pPr marL="360363" lvl="1" indent="-360363">
              <a:buFont typeface="Arial" panose="020B0604020202020204" pitchFamily="34" charset="0"/>
              <a:buChar char="•"/>
              <a:tabLst>
                <a:tab pos="3138488" algn="l"/>
              </a:tabLst>
            </a:pPr>
            <a:r>
              <a:rPr lang="en-GB" sz="1800" dirty="0"/>
              <a:t>Data must always be </a:t>
            </a:r>
            <a:r>
              <a:rPr lang="en-GB" sz="1800" b="1" dirty="0"/>
              <a:t>split</a:t>
            </a:r>
            <a:r>
              <a:rPr lang="en-GB" sz="1800" dirty="0"/>
              <a:t> in two parts:</a:t>
            </a:r>
          </a:p>
          <a:p>
            <a:pPr marL="760413" lvl="2" indent="-360363">
              <a:buFont typeface="+mj-lt"/>
              <a:buAutoNum type="arabicPeriod"/>
              <a:tabLst>
                <a:tab pos="3138488" algn="l"/>
              </a:tabLst>
            </a:pPr>
            <a:r>
              <a:rPr lang="en-GB" sz="1800" dirty="0"/>
              <a:t>Train set</a:t>
            </a:r>
          </a:p>
          <a:p>
            <a:pPr marL="760413" lvl="2" indent="-360363">
              <a:buFont typeface="+mj-lt"/>
              <a:buAutoNum type="arabicPeriod"/>
              <a:tabLst>
                <a:tab pos="3138488" algn="l"/>
              </a:tabLst>
            </a:pPr>
            <a:r>
              <a:rPr lang="en-GB" sz="1800" dirty="0"/>
              <a:t>Test set</a:t>
            </a:r>
          </a:p>
          <a:p>
            <a:pPr marL="760413" lvl="2" indent="-360363">
              <a:tabLst>
                <a:tab pos="3138488" algn="l"/>
              </a:tabLst>
            </a:pPr>
            <a:endParaRPr lang="en-GB" sz="1800" dirty="0"/>
          </a:p>
          <a:p>
            <a:pPr marL="760413" lvl="2" indent="-360363">
              <a:tabLst>
                <a:tab pos="3138488" algn="l"/>
              </a:tabLst>
            </a:pPr>
            <a:endParaRPr lang="en-GB" sz="1800" dirty="0"/>
          </a:p>
          <a:p>
            <a:pPr marL="342900" lvl="1" indent="-342900">
              <a:buFont typeface="Arial" panose="020B0604020202020204" pitchFamily="34" charset="0"/>
              <a:buChar char="•"/>
              <a:tabLst>
                <a:tab pos="3138488" algn="l"/>
              </a:tabLst>
            </a:pPr>
            <a:r>
              <a:rPr lang="en-GB" dirty="0"/>
              <a:t>The ANN is trained on the </a:t>
            </a:r>
            <a:r>
              <a:rPr lang="en-GB" b="1" dirty="0"/>
              <a:t>training set</a:t>
            </a:r>
          </a:p>
          <a:p>
            <a:pPr marL="760413" lvl="2" indent="-360363">
              <a:buFont typeface="Wingdings" panose="05000000000000000000" pitchFamily="2" charset="2"/>
              <a:buChar char="Ø"/>
              <a:tabLst>
                <a:tab pos="3138488" algn="l"/>
              </a:tabLst>
            </a:pPr>
            <a:r>
              <a:rPr lang="en-GB" dirty="0"/>
              <a:t>The training </a:t>
            </a:r>
            <a:r>
              <a:rPr lang="en-GB" b="1" dirty="0"/>
              <a:t>stops</a:t>
            </a:r>
            <a:r>
              <a:rPr lang="en-GB" dirty="0"/>
              <a:t> when:</a:t>
            </a:r>
          </a:p>
          <a:p>
            <a:pPr marL="1217613" lvl="3" indent="-360363">
              <a:buFont typeface="+mj-lt"/>
              <a:buAutoNum type="arabicPeriod"/>
              <a:tabLst>
                <a:tab pos="3138488" algn="l"/>
              </a:tabLst>
            </a:pPr>
            <a:r>
              <a:rPr lang="en-GB" dirty="0"/>
              <a:t>The performance on the </a:t>
            </a:r>
            <a:r>
              <a:rPr lang="en-GB" b="1" dirty="0"/>
              <a:t>training set </a:t>
            </a:r>
            <a:r>
              <a:rPr lang="en-GB" dirty="0"/>
              <a:t>no longer improves</a:t>
            </a:r>
          </a:p>
          <a:p>
            <a:pPr marL="1217613" lvl="3" indent="-360363">
              <a:buFont typeface="+mj-lt"/>
              <a:buAutoNum type="arabicPeriod"/>
              <a:tabLst>
                <a:tab pos="3138488" algn="l"/>
              </a:tabLst>
            </a:pPr>
            <a:r>
              <a:rPr lang="en-GB" dirty="0"/>
              <a:t>Maximum epochs is reached</a:t>
            </a:r>
          </a:p>
          <a:p>
            <a:pPr marL="400050" lvl="2" indent="0">
              <a:buNone/>
              <a:tabLst>
                <a:tab pos="3138488" algn="l"/>
              </a:tabLst>
            </a:pPr>
            <a:endParaRPr lang="en-GB" sz="1800" dirty="0"/>
          </a:p>
          <a:p>
            <a:pPr marL="285750" lvl="1">
              <a:buFont typeface="Arial" panose="020B0604020202020204" pitchFamily="34" charset="0"/>
              <a:buChar char="•"/>
              <a:tabLst>
                <a:tab pos="3138488" algn="l"/>
              </a:tabLst>
            </a:pPr>
            <a:r>
              <a:rPr lang="en-GB" b="1" dirty="0"/>
              <a:t>Early stopping (main idea)</a:t>
            </a:r>
          </a:p>
          <a:p>
            <a:pPr marL="760413" lvl="2" indent="-360363">
              <a:buFont typeface="Wingdings" panose="05000000000000000000" pitchFamily="2" charset="2"/>
              <a:buChar char="Ø"/>
              <a:tabLst>
                <a:tab pos="3138488" algn="l"/>
              </a:tabLst>
            </a:pPr>
            <a:r>
              <a:rPr lang="en-GB" sz="1800" dirty="0"/>
              <a:t>After each epoch, the performance of the model is evaluated on </a:t>
            </a:r>
            <a:r>
              <a:rPr lang="en-GB" sz="1800" b="1" dirty="0"/>
              <a:t>test set</a:t>
            </a:r>
          </a:p>
          <a:p>
            <a:pPr marL="760413" lvl="2" indent="-360363">
              <a:buFont typeface="Wingdings" panose="05000000000000000000" pitchFamily="2" charset="2"/>
              <a:buChar char="Ø"/>
              <a:tabLst>
                <a:tab pos="3138488" algn="l"/>
              </a:tabLst>
            </a:pPr>
            <a:r>
              <a:rPr lang="en-GB" dirty="0"/>
              <a:t>To avoid the model from </a:t>
            </a:r>
            <a:r>
              <a:rPr lang="en-GB" b="1" dirty="0"/>
              <a:t>overfitting</a:t>
            </a:r>
            <a:r>
              <a:rPr lang="en-GB" dirty="0"/>
              <a:t>, training stops when the performance of the </a:t>
            </a:r>
            <a:r>
              <a:rPr lang="en-GB" b="1" dirty="0"/>
              <a:t>test data</a:t>
            </a:r>
            <a:r>
              <a:rPr lang="en-GB" dirty="0"/>
              <a:t> no longer improves</a:t>
            </a:r>
            <a:endParaRPr lang="en-GB" sz="1800" dirty="0"/>
          </a:p>
        </p:txBody>
      </p:sp>
      <p:sp>
        <p:nvSpPr>
          <p:cNvPr id="6" name="Title 1"/>
          <p:cNvSpPr>
            <a:spLocks noGrp="1"/>
          </p:cNvSpPr>
          <p:nvPr>
            <p:ph type="title"/>
          </p:nvPr>
        </p:nvSpPr>
        <p:spPr>
          <a:xfrm>
            <a:off x="1981200" y="274638"/>
            <a:ext cx="8229600" cy="1143000"/>
          </a:xfrm>
        </p:spPr>
        <p:txBody>
          <a:bodyPr>
            <a:normAutofit/>
          </a:bodyPr>
          <a:lstStyle/>
          <a:p>
            <a:r>
              <a:rPr lang="en-GB" sz="4000" dirty="0"/>
              <a:t>Training ANNs</a:t>
            </a:r>
          </a:p>
        </p:txBody>
      </p:sp>
      <p:grpSp>
        <p:nvGrpSpPr>
          <p:cNvPr id="17" name="Group 16"/>
          <p:cNvGrpSpPr/>
          <p:nvPr/>
        </p:nvGrpSpPr>
        <p:grpSpPr>
          <a:xfrm>
            <a:off x="6470573" y="2642056"/>
            <a:ext cx="5302830" cy="3888432"/>
            <a:chOff x="6470573" y="2642056"/>
            <a:chExt cx="5302830" cy="3888432"/>
          </a:xfrm>
        </p:grpSpPr>
        <p:pic>
          <p:nvPicPr>
            <p:cNvPr id="2" name="Picture 1"/>
            <p:cNvPicPr>
              <a:picLocks noChangeAspect="1"/>
            </p:cNvPicPr>
            <p:nvPr/>
          </p:nvPicPr>
          <p:blipFill rotWithShape="1">
            <a:blip r:embed="rId3"/>
            <a:srcRect l="2670" t="11244" r="7881"/>
            <a:stretch/>
          </p:blipFill>
          <p:spPr>
            <a:xfrm>
              <a:off x="6470573" y="2642056"/>
              <a:ext cx="5302830" cy="3888432"/>
            </a:xfrm>
            <a:prstGeom prst="rect">
              <a:avLst/>
            </a:prstGeom>
          </p:spPr>
        </p:pic>
        <p:grpSp>
          <p:nvGrpSpPr>
            <p:cNvPr id="14" name="Group 13"/>
            <p:cNvGrpSpPr/>
            <p:nvPr/>
          </p:nvGrpSpPr>
          <p:grpSpPr>
            <a:xfrm>
              <a:off x="7452224" y="2714802"/>
              <a:ext cx="1020040" cy="426166"/>
              <a:chOff x="7452224" y="2714802"/>
              <a:chExt cx="1020040" cy="426166"/>
            </a:xfrm>
          </p:grpSpPr>
          <p:sp>
            <p:nvSpPr>
              <p:cNvPr id="13" name="Rectangle 12"/>
              <p:cNvSpPr/>
              <p:nvPr/>
            </p:nvSpPr>
            <p:spPr>
              <a:xfrm>
                <a:off x="7476080" y="2761054"/>
                <a:ext cx="996184" cy="379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2" name="TextBox 11"/>
              <p:cNvSpPr txBox="1"/>
              <p:nvPr/>
            </p:nvSpPr>
            <p:spPr>
              <a:xfrm>
                <a:off x="7452224" y="2878691"/>
                <a:ext cx="702556" cy="21602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loss</a:t>
                </a:r>
              </a:p>
            </p:txBody>
          </p:sp>
          <p:sp>
            <p:nvSpPr>
              <p:cNvPr id="15" name="TextBox 14"/>
              <p:cNvSpPr txBox="1"/>
              <p:nvPr/>
            </p:nvSpPr>
            <p:spPr>
              <a:xfrm>
                <a:off x="7452224" y="2714802"/>
                <a:ext cx="948032" cy="21602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Training loss</a:t>
                </a:r>
              </a:p>
            </p:txBody>
          </p:sp>
        </p:grpSp>
      </p:grpSp>
      <p:cxnSp>
        <p:nvCxnSpPr>
          <p:cNvPr id="7" name="Straight Arrow Connector 6"/>
          <p:cNvCxnSpPr>
            <a:cxnSpLocks/>
          </p:cNvCxnSpPr>
          <p:nvPr/>
        </p:nvCxnSpPr>
        <p:spPr>
          <a:xfrm flipV="1">
            <a:off x="5888736" y="5454106"/>
            <a:ext cx="1534838" cy="196726"/>
          </a:xfrm>
          <a:prstGeom prst="straightConnector1">
            <a:avLst/>
          </a:prstGeom>
          <a:ln w="19050">
            <a:solidFill>
              <a:srgbClr val="E09351"/>
            </a:solidFill>
            <a:prstDash val="sysDash"/>
            <a:headEnd type="none" w="med" len="med"/>
            <a:tailEnd type="triangle" w="lg" len="med"/>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7032105" y="2218915"/>
            <a:ext cx="47412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Learning curve plot</a:t>
            </a:r>
          </a:p>
        </p:txBody>
      </p:sp>
      <p:grpSp>
        <p:nvGrpSpPr>
          <p:cNvPr id="34" name="Group 33"/>
          <p:cNvGrpSpPr/>
          <p:nvPr/>
        </p:nvGrpSpPr>
        <p:grpSpPr>
          <a:xfrm>
            <a:off x="9199218" y="2714802"/>
            <a:ext cx="2310081" cy="3365148"/>
            <a:chOff x="9199218" y="2714802"/>
            <a:chExt cx="2310081" cy="3365148"/>
          </a:xfrm>
        </p:grpSpPr>
        <p:sp>
          <p:nvSpPr>
            <p:cNvPr id="28" name="Oval 27"/>
            <p:cNvSpPr/>
            <p:nvPr/>
          </p:nvSpPr>
          <p:spPr>
            <a:xfrm>
              <a:off x="9199218" y="5401380"/>
              <a:ext cx="936104" cy="2494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30" name="Straight Connector 29"/>
            <p:cNvCxnSpPr/>
            <p:nvPr/>
          </p:nvCxnSpPr>
          <p:spPr>
            <a:xfrm flipH="1">
              <a:off x="10128448" y="2714802"/>
              <a:ext cx="6874" cy="3365148"/>
            </a:xfrm>
            <a:prstGeom prst="line">
              <a:avLst/>
            </a:prstGeom>
            <a:ln w="19050">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Rectangle 32"/>
            <p:cNvSpPr/>
            <p:nvPr/>
          </p:nvSpPr>
          <p:spPr>
            <a:xfrm>
              <a:off x="10152830" y="2761054"/>
              <a:ext cx="1356469" cy="318822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sp>
        <p:nvSpPr>
          <p:cNvPr id="40" name="TextBox 39"/>
          <p:cNvSpPr txBox="1"/>
          <p:nvPr/>
        </p:nvSpPr>
        <p:spPr>
          <a:xfrm>
            <a:off x="10107527" y="3289450"/>
            <a:ext cx="723537" cy="199051"/>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panose="020F0502020204030204"/>
                <a:ea typeface="+mn-ea"/>
                <a:cs typeface="+mn-cs"/>
              </a:rPr>
              <a:t>STOP</a:t>
            </a:r>
          </a:p>
        </p:txBody>
      </p:sp>
      <p:sp>
        <p:nvSpPr>
          <p:cNvPr id="41" name="Oval 40"/>
          <p:cNvSpPr/>
          <p:nvPr/>
        </p:nvSpPr>
        <p:spPr>
          <a:xfrm>
            <a:off x="9156356" y="5454106"/>
            <a:ext cx="144000" cy="144000"/>
          </a:xfrm>
          <a:prstGeom prst="ellipse">
            <a:avLst/>
          </a:prstGeom>
          <a:no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43" name="Straight Connector 42"/>
          <p:cNvCxnSpPr/>
          <p:nvPr/>
        </p:nvCxnSpPr>
        <p:spPr>
          <a:xfrm flipH="1">
            <a:off x="9239566" y="2714802"/>
            <a:ext cx="0" cy="3355817"/>
          </a:xfrm>
          <a:prstGeom prst="line">
            <a:avLst/>
          </a:prstGeom>
          <a:ln w="9525">
            <a:solidFill>
              <a:srgbClr val="00B050"/>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5" name="TextBox 44"/>
          <p:cNvSpPr txBox="1"/>
          <p:nvPr/>
        </p:nvSpPr>
        <p:spPr>
          <a:xfrm>
            <a:off x="9300356" y="2951011"/>
            <a:ext cx="778521" cy="143704"/>
          </a:xfrm>
          <a:prstGeom prst="rect">
            <a:avLst/>
          </a:prstGeom>
          <a:no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5 epochs</a:t>
            </a:r>
          </a:p>
        </p:txBody>
      </p:sp>
      <p:cxnSp>
        <p:nvCxnSpPr>
          <p:cNvPr id="47" name="Straight Connector 46"/>
          <p:cNvCxnSpPr/>
          <p:nvPr/>
        </p:nvCxnSpPr>
        <p:spPr>
          <a:xfrm>
            <a:off x="9300356" y="2822814"/>
            <a:ext cx="778521" cy="0"/>
          </a:xfrm>
          <a:prstGeom prst="line">
            <a:avLst/>
          </a:prstGeom>
          <a:ln w="6350">
            <a:solidFill>
              <a:schemeClr val="bg1">
                <a:lumMod val="50000"/>
              </a:schemeClr>
            </a:solidFill>
            <a:headEnd type="triangle" w="sm" len="med"/>
            <a:tailEnd type="triangle" w="sm"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98571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503" t="20711" r="21715" b="29239"/>
          <a:stretch/>
        </p:blipFill>
        <p:spPr>
          <a:xfrm>
            <a:off x="9023102" y="1417637"/>
            <a:ext cx="2329482" cy="2179191"/>
          </a:xfrm>
          <a:prstGeom prst="rect">
            <a:avLst/>
          </a:prstGeom>
        </p:spPr>
      </p:pic>
      <p:sp>
        <p:nvSpPr>
          <p:cNvPr id="5" name="Content Placeholder 2"/>
          <p:cNvSpPr>
            <a:spLocks noGrp="1"/>
          </p:cNvSpPr>
          <p:nvPr>
            <p:ph idx="1"/>
          </p:nvPr>
        </p:nvSpPr>
        <p:spPr>
          <a:xfrm>
            <a:off x="720000" y="1259999"/>
            <a:ext cx="8148344" cy="2534120"/>
          </a:xfrm>
        </p:spPr>
        <p:txBody>
          <a:bodyPr>
            <a:noAutofit/>
          </a:bodyPr>
          <a:lstStyle/>
          <a:p>
            <a:pPr marL="355600" lvl="1" indent="-355600">
              <a:buFont typeface="Arial" panose="020B0604020202020204" pitchFamily="34" charset="0"/>
              <a:buChar char="•"/>
              <a:tabLst>
                <a:tab pos="3138488" algn="l"/>
              </a:tabLst>
            </a:pPr>
            <a:r>
              <a:rPr lang="en-GB" sz="1800" dirty="0"/>
              <a:t>When training an ANN a researcher needs to set the </a:t>
            </a: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p>
          <a:p>
            <a:pPr marL="800100" lvl="2" indent="-400050">
              <a:buFont typeface="+mj-lt"/>
              <a:buAutoNum type="arabicPeriod"/>
              <a:tabLst>
                <a:tab pos="3138488" algn="l"/>
              </a:tabLst>
            </a:pPr>
            <a:r>
              <a:rPr lang="en-GB" sz="1800" u="sng" dirty="0"/>
              <a:t>Optimisation algorithms</a:t>
            </a:r>
          </a:p>
          <a:p>
            <a:pPr marL="800100" lvl="2" indent="-400050">
              <a:buFont typeface="+mj-lt"/>
              <a:buAutoNum type="arabicPeriod"/>
              <a:tabLst>
                <a:tab pos="3138488" algn="l"/>
              </a:tabLst>
            </a:pPr>
            <a:r>
              <a:rPr lang="en-GB" sz="1800" u="sng" dirty="0"/>
              <a:t>Learning rate</a:t>
            </a:r>
          </a:p>
          <a:p>
            <a:pPr marL="800100" lvl="2" indent="-400050">
              <a:buFont typeface="+mj-lt"/>
              <a:buAutoNum type="arabicPeriod"/>
              <a:tabLst>
                <a:tab pos="3138488" algn="l"/>
              </a:tabLst>
            </a:pPr>
            <a:r>
              <a:rPr lang="en-GB" sz="1800" u="sng" dirty="0"/>
              <a:t>Regularisation</a:t>
            </a:r>
          </a:p>
          <a:p>
            <a:pPr marL="400050" lvl="1" indent="-400050">
              <a:buFont typeface="Arial" panose="020B0604020202020204" pitchFamily="34" charset="0"/>
              <a:buChar char="•"/>
              <a:tabLst>
                <a:tab pos="3138488" algn="l"/>
              </a:tabLst>
            </a:pPr>
            <a:endParaRPr lang="en-GB" sz="1800" u="sng" dirty="0"/>
          </a:p>
          <a:p>
            <a:pPr marL="360363" lvl="1" indent="-360363">
              <a:buFont typeface="Arial" panose="020B0604020202020204" pitchFamily="34" charset="0"/>
              <a:buChar char="•"/>
              <a:tabLst>
                <a:tab pos="3138488" algn="l"/>
              </a:tabLst>
            </a:pPr>
            <a:r>
              <a:rPr lang="en-GB" sz="1800" b="1" dirty="0" err="1"/>
              <a:t>Hyperparameter</a:t>
            </a:r>
            <a:r>
              <a:rPr lang="en-GB" sz="1800" dirty="0"/>
              <a:t> </a:t>
            </a:r>
            <a:r>
              <a:rPr lang="en-GB" sz="1800" b="1" dirty="0"/>
              <a:t>tuning</a:t>
            </a:r>
            <a:r>
              <a:rPr lang="en-GB" sz="1800" dirty="0"/>
              <a:t> often involves the </a:t>
            </a:r>
            <a:r>
              <a:rPr lang="en-GB" sz="1800" b="1" dirty="0"/>
              <a:t>finding the optimal combination of </a:t>
            </a:r>
            <a:r>
              <a:rPr lang="en-GB" sz="1800" b="1" dirty="0" err="1"/>
              <a:t>hyperparameters</a:t>
            </a:r>
            <a:r>
              <a:rPr lang="en-GB" sz="1800" dirty="0"/>
              <a:t>, and often can considerably improve the model performance</a:t>
            </a: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10" name="Group 9"/>
          <p:cNvGrpSpPr/>
          <p:nvPr/>
        </p:nvGrpSpPr>
        <p:grpSpPr>
          <a:xfrm>
            <a:off x="720000" y="3933056"/>
            <a:ext cx="4043888" cy="2788420"/>
            <a:chOff x="1044000" y="3933056"/>
            <a:chExt cx="4043888" cy="2788420"/>
          </a:xfrm>
        </p:grpSpPr>
        <p:pic>
          <p:nvPicPr>
            <p:cNvPr id="3" name="Picture 2"/>
            <p:cNvPicPr>
              <a:picLocks noChangeAspect="1"/>
            </p:cNvPicPr>
            <p:nvPr/>
          </p:nvPicPr>
          <p:blipFill rotWithShape="1">
            <a:blip r:embed="rId3"/>
            <a:srcRect l="19519" t="19764" r="18025" b="19708"/>
            <a:stretch/>
          </p:blipFill>
          <p:spPr>
            <a:xfrm>
              <a:off x="1847528" y="4810264"/>
              <a:ext cx="1872208" cy="1911212"/>
            </a:xfrm>
            <a:prstGeom prst="rect">
              <a:avLst/>
            </a:prstGeom>
          </p:spPr>
        </p:pic>
        <p:sp>
          <p:nvSpPr>
            <p:cNvPr id="8" name="TextBox 7"/>
            <p:cNvSpPr txBox="1"/>
            <p:nvPr/>
          </p:nvSpPr>
          <p:spPr>
            <a:xfrm>
              <a:off x="1044000" y="3933056"/>
              <a:ext cx="4043888" cy="1200329"/>
            </a:xfrm>
            <a:prstGeom prst="rect">
              <a:avLst/>
            </a:prstGeom>
            <a:noFill/>
          </p:spPr>
          <p:txBody>
            <a:bodyPr wrap="square" rtlCol="0">
              <a:spAutoFit/>
            </a:bodyPr>
            <a:lstStyle/>
            <a:p>
              <a:pPr marL="360363" marR="0" lvl="1" indent="-360363"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tune the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hyperparameters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often a simple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grid search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used:</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p:cNvGrpSpPr/>
          <p:nvPr/>
        </p:nvGrpSpPr>
        <p:grpSpPr>
          <a:xfrm>
            <a:off x="6744072" y="3933056"/>
            <a:ext cx="4608512" cy="2788420"/>
            <a:chOff x="6744072" y="3933056"/>
            <a:chExt cx="4608512" cy="2788420"/>
          </a:xfrm>
        </p:grpSpPr>
        <p:sp>
          <p:nvSpPr>
            <p:cNvPr id="19" name="TextBox 18"/>
            <p:cNvSpPr txBox="1"/>
            <p:nvPr/>
          </p:nvSpPr>
          <p:spPr>
            <a:xfrm>
              <a:off x="6744072" y="3933056"/>
              <a:ext cx="4608512" cy="646331"/>
            </a:xfrm>
            <a:prstGeom prst="rect">
              <a:avLst/>
            </a:prstGeom>
            <a:noFill/>
          </p:spPr>
          <p:txBody>
            <a:bodyPr wrap="square" rtlCol="0">
              <a:spAutoFit/>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hyperparameter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tuning can quickly become computationally excessive…</a:t>
              </a:r>
            </a:p>
          </p:txBody>
        </p:sp>
        <p:pic>
          <p:nvPicPr>
            <p:cNvPr id="9" name="Picture 8"/>
            <p:cNvPicPr>
              <a:picLocks noChangeAspect="1"/>
            </p:cNvPicPr>
            <p:nvPr/>
          </p:nvPicPr>
          <p:blipFill>
            <a:blip r:embed="rId4"/>
            <a:stretch>
              <a:fillRect/>
            </a:stretch>
          </p:blipFill>
          <p:spPr>
            <a:xfrm>
              <a:off x="8127395" y="4718324"/>
              <a:ext cx="2003152" cy="2003152"/>
            </a:xfrm>
            <a:prstGeom prst="rect">
              <a:avLst/>
            </a:prstGeom>
          </p:spPr>
        </p:pic>
      </p:grpSp>
    </p:spTree>
    <p:extLst>
      <p:ext uri="{BB962C8B-B14F-4D97-AF65-F5344CB8AC3E}">
        <p14:creationId xmlns:p14="http://schemas.microsoft.com/office/powerpoint/2010/main" val="203121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0000"/>
            <a:ext cx="11136560" cy="5400600"/>
          </a:xfrm>
        </p:spPr>
        <p:txBody>
          <a:bodyPr>
            <a:noAutofit/>
          </a:bodyPr>
          <a:lstStyle/>
          <a:p>
            <a:pPr marL="0" lvl="1" indent="0">
              <a:buNone/>
              <a:tabLst>
                <a:tab pos="3138488" algn="l"/>
              </a:tabLst>
            </a:pPr>
            <a:r>
              <a:rPr lang="en-GB" sz="1800" b="1" dirty="0" err="1"/>
              <a:t>Hyperparameters</a:t>
            </a:r>
            <a:endParaRPr lang="en-GB" sz="1800" dirty="0"/>
          </a:p>
          <a:p>
            <a:pPr marL="808038" lvl="2" indent="-407988">
              <a:buFont typeface="+mj-lt"/>
              <a:buAutoNum type="arabicPeriod"/>
              <a:tabLst>
                <a:tab pos="3138488" algn="l"/>
              </a:tabLst>
            </a:pPr>
            <a:r>
              <a:rPr lang="en-GB" sz="1800" u="sng" dirty="0"/>
              <a:t>Batch size</a:t>
            </a:r>
            <a:r>
              <a:rPr lang="en-GB" sz="1800" dirty="0"/>
              <a:t>: number of observations (aka instances) utilized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instances (i.e. 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endParaRPr lang="en-GB" sz="1800" dirty="0">
              <a:solidFill>
                <a:srgbClr val="23BB67"/>
              </a:solidFill>
            </a:endParaRPr>
          </a:p>
        </p:txBody>
      </p:sp>
      <p:sp>
        <p:nvSpPr>
          <p:cNvPr id="4" name="Slide Number Placeholder 3"/>
          <p:cNvSpPr>
            <a:spLocks noGrp="1"/>
          </p:cNvSpPr>
          <p:nvPr>
            <p:ph type="sldNum" sz="quarter" idx="12"/>
          </p:nvPr>
        </p:nvSpPr>
        <p:spPr>
          <a:xfrm>
            <a:off x="10154579" y="6356350"/>
            <a:ext cx="1353059" cy="365125"/>
          </a:xfrm>
          <a:solidFill>
            <a:schemeClr val="bg1"/>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noAutofit/>
          </a:bodyPr>
          <a:lstStyle/>
          <a:p>
            <a:r>
              <a:rPr lang="en-GB" dirty="0"/>
              <a:t>Training ANNs</a:t>
            </a:r>
            <a:endParaRPr lang="en-GB" sz="1800" dirty="0"/>
          </a:p>
        </p:txBody>
      </p:sp>
      <p:pic>
        <p:nvPicPr>
          <p:cNvPr id="9" name="Picture 8"/>
          <p:cNvPicPr>
            <a:picLocks noChangeAspect="1"/>
          </p:cNvPicPr>
          <p:nvPr/>
        </p:nvPicPr>
        <p:blipFill>
          <a:blip r:embed="rId3"/>
          <a:stretch>
            <a:fillRect/>
          </a:stretch>
        </p:blipFill>
        <p:spPr>
          <a:xfrm>
            <a:off x="3763349" y="4488330"/>
            <a:ext cx="5062817" cy="2233146"/>
          </a:xfrm>
          <a:prstGeom prst="rect">
            <a:avLst/>
          </a:prstGeom>
        </p:spPr>
      </p:pic>
      <p:cxnSp>
        <p:nvCxnSpPr>
          <p:cNvPr id="3" name="Straight Arrow Connector 2"/>
          <p:cNvCxnSpPr>
            <a:cxnSpLocks/>
          </p:cNvCxnSpPr>
          <p:nvPr/>
        </p:nvCxnSpPr>
        <p:spPr>
          <a:xfrm flipH="1">
            <a:off x="6075904" y="3960300"/>
            <a:ext cx="143827" cy="517110"/>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7849354" y="1844824"/>
            <a:ext cx="3575238" cy="25202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257809" y="1844824"/>
            <a:ext cx="5976664" cy="264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73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13" name="Content Placeholder 2"/>
          <p:cNvSpPr>
            <a:spLocks noGrp="1"/>
          </p:cNvSpPr>
          <p:nvPr>
            <p:ph idx="1"/>
          </p:nvPr>
        </p:nvSpPr>
        <p:spPr>
          <a:xfrm>
            <a:off x="720000" y="1260000"/>
            <a:ext cx="11136560" cy="5400600"/>
          </a:xfrm>
        </p:spPr>
        <p:txBody>
          <a:bodyPr>
            <a:noAutofit/>
          </a:bodyPr>
          <a:lstStyle/>
          <a:p>
            <a:pPr marL="0" lvl="2" indent="0">
              <a:buNone/>
              <a:tabLst>
                <a:tab pos="3138488" algn="l"/>
              </a:tabLst>
            </a:pP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r>
              <a:rPr lang="en-GB" sz="1800" dirty="0"/>
              <a:t>:</a:t>
            </a:r>
            <a:r>
              <a:rPr lang="en-GB" sz="1800" b="1" dirty="0"/>
              <a:t> </a:t>
            </a:r>
            <a:r>
              <a:rPr lang="en-GB" sz="1800" dirty="0"/>
              <a:t>number of observations (aka instances) utilized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endParaRPr lang="en-GB" sz="1800" dirty="0">
              <a:solidFill>
                <a:srgbClr val="23BB67"/>
              </a:solidFill>
            </a:endParaRPr>
          </a:p>
        </p:txBody>
      </p:sp>
      <p:sp>
        <p:nvSpPr>
          <p:cNvPr id="14" name="Rectangle 13"/>
          <p:cNvSpPr/>
          <p:nvPr/>
        </p:nvSpPr>
        <p:spPr>
          <a:xfrm>
            <a:off x="1631504" y="2276872"/>
            <a:ext cx="6192688" cy="3816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p:cNvGrpSpPr/>
          <p:nvPr/>
        </p:nvGrpSpPr>
        <p:grpSpPr>
          <a:xfrm>
            <a:off x="1847528" y="2276872"/>
            <a:ext cx="5057775" cy="3968709"/>
            <a:chOff x="1543050" y="1933575"/>
            <a:chExt cx="5057775" cy="396870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75" y="1933575"/>
              <a:ext cx="4933950" cy="3819832"/>
            </a:xfrm>
            <a:prstGeom prst="rect">
              <a:avLst/>
            </a:prstGeom>
          </p:spPr>
        </p:pic>
        <p:sp>
          <p:nvSpPr>
            <p:cNvPr id="10" name="Rectangle 9"/>
            <p:cNvSpPr/>
            <p:nvPr/>
          </p:nvSpPr>
          <p:spPr>
            <a:xfrm>
              <a:off x="5105400" y="2082453"/>
              <a:ext cx="1362075" cy="1317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5105399" y="2086501"/>
              <a:ext cx="13620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Robustness of different optimisation algorithms</a:t>
              </a:r>
            </a:p>
          </p:txBody>
        </p:sp>
        <p:sp>
          <p:nvSpPr>
            <p:cNvPr id="12" name="Rectangle 11"/>
            <p:cNvSpPr/>
            <p:nvPr/>
          </p:nvSpPr>
          <p:spPr>
            <a:xfrm>
              <a:off x="1543050" y="1933575"/>
              <a:ext cx="5057775" cy="396870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p:cNvSpPr/>
          <p:nvPr/>
        </p:nvSpPr>
        <p:spPr>
          <a:xfrm>
            <a:off x="5266019" y="1942873"/>
            <a:ext cx="1180009" cy="25753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p:cNvCxnSpPr>
            <a:cxnSpLocks/>
          </p:cNvCxnSpPr>
          <p:nvPr/>
        </p:nvCxnSpPr>
        <p:spPr>
          <a:xfrm flipH="1">
            <a:off x="7178947" y="2200409"/>
            <a:ext cx="853884" cy="374734"/>
          </a:xfrm>
          <a:prstGeom prst="straightConnector1">
            <a:avLst/>
          </a:prstGeom>
          <a:ln w="1905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20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88400" y="6356351"/>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13" name="Content Placeholder 2"/>
          <p:cNvSpPr>
            <a:spLocks noGrp="1"/>
          </p:cNvSpPr>
          <p:nvPr>
            <p:ph idx="1"/>
          </p:nvPr>
        </p:nvSpPr>
        <p:spPr>
          <a:xfrm>
            <a:off x="720000" y="1268760"/>
            <a:ext cx="11136560" cy="4059987"/>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a:tabLst>
                <a:tab pos="3138488" algn="l"/>
              </a:tabLst>
            </a:pPr>
            <a:r>
              <a:rPr lang="en-GB" sz="1800" u="sng" dirty="0"/>
              <a:t>Batch size</a:t>
            </a:r>
            <a:r>
              <a:rPr lang="en-GB" sz="1800" dirty="0"/>
              <a:t>:</a:t>
            </a:r>
            <a:r>
              <a:rPr lang="en-GB" sz="1800" b="1" dirty="0"/>
              <a:t> </a:t>
            </a:r>
            <a:r>
              <a:rPr lang="en-GB" sz="1800" dirty="0"/>
              <a:t>number of observations (aka instances) utilized in </a:t>
            </a:r>
            <a:r>
              <a:rPr lang="en-GB" sz="1800" b="1" dirty="0"/>
              <a:t>1 iteration</a:t>
            </a:r>
          </a:p>
          <a:p>
            <a:pPr marL="400050" lvl="2" indent="0">
              <a:buNone/>
              <a:tabLst>
                <a:tab pos="3138488" algn="l"/>
              </a:tabLst>
            </a:pPr>
            <a:r>
              <a:rPr lang="en-GB" sz="1800" b="1" dirty="0"/>
              <a:t>			Stability			Robustness towards saddles 							and local minima	</a:t>
            </a:r>
          </a:p>
          <a:p>
            <a:pPr marL="1257300" lvl="3" indent="-400050">
              <a:tabLst>
                <a:tab pos="3138488" algn="l"/>
              </a:tabLst>
            </a:pPr>
            <a:r>
              <a:rPr lang="en-GB" sz="1800" dirty="0"/>
              <a:t>All instances (i.e. all data)</a:t>
            </a:r>
            <a:r>
              <a:rPr lang="en-GB" sz="1800" dirty="0">
                <a:sym typeface="Wingdings" panose="05000000000000000000" pitchFamily="2" charset="2"/>
              </a:rPr>
              <a:t>		Very stable		Not so robust</a:t>
            </a:r>
          </a:p>
          <a:p>
            <a:pPr marL="857250" lvl="3" indent="0">
              <a:buNone/>
              <a:tabLst>
                <a:tab pos="1257300" algn="l"/>
                <a:tab pos="3138488" algn="l"/>
              </a:tabLst>
            </a:pPr>
            <a:r>
              <a:rPr lang="en-GB" sz="1800" i="1" dirty="0">
                <a:solidFill>
                  <a:srgbClr val="4886B3"/>
                </a:solidFill>
                <a:sym typeface="Wingdings" panose="05000000000000000000" pitchFamily="2" charset="2"/>
              </a:rPr>
              <a:t>	Batch gradient descent</a:t>
            </a:r>
            <a:r>
              <a:rPr lang="en-GB" sz="1800" dirty="0">
                <a:solidFill>
                  <a:srgbClr val="4886B3"/>
                </a:solidFill>
                <a:sym typeface="Wingdings" panose="05000000000000000000" pitchFamily="2" charset="2"/>
              </a:rPr>
              <a:t>							</a:t>
            </a:r>
          </a:p>
          <a:p>
            <a:pPr marL="1257300" lvl="3" indent="-400050">
              <a:tabLst>
                <a:tab pos="3138488" algn="l"/>
              </a:tabLst>
            </a:pPr>
            <a:r>
              <a:rPr lang="en-GB" sz="1800" dirty="0">
                <a:sym typeface="Wingdings" panose="05000000000000000000" pitchFamily="2" charset="2"/>
              </a:rPr>
              <a:t>One instance randomly sampled	Very instable		Robust</a:t>
            </a:r>
          </a:p>
          <a:p>
            <a:pPr marL="857250" lvl="3" indent="0">
              <a:buNone/>
              <a:tabLst>
                <a:tab pos="1257300" algn="l"/>
                <a:tab pos="3138488" algn="l"/>
              </a:tabLst>
            </a:pPr>
            <a:r>
              <a:rPr lang="en-GB" sz="1800" i="1" dirty="0">
                <a:solidFill>
                  <a:srgbClr val="8754AD"/>
                </a:solidFill>
                <a:sym typeface="Wingdings" panose="05000000000000000000" pitchFamily="2" charset="2"/>
              </a:rPr>
              <a:t>	Stochastic gradient descent</a:t>
            </a:r>
            <a:endParaRPr lang="en-GB" sz="1800" dirty="0">
              <a:solidFill>
                <a:srgbClr val="8754AD"/>
              </a:solidFill>
              <a:sym typeface="Wingdings" panose="05000000000000000000" pitchFamily="2" charset="2"/>
            </a:endParaRPr>
          </a:p>
          <a:p>
            <a:pPr marL="1257300" lvl="3" indent="-400050">
              <a:tabLst>
                <a:tab pos="3138488" algn="l"/>
              </a:tabLst>
            </a:pPr>
            <a:r>
              <a:rPr lang="en-GB" sz="1800" i="1" dirty="0"/>
              <a:t>N</a:t>
            </a:r>
            <a:r>
              <a:rPr lang="en-GB" sz="1800" dirty="0"/>
              <a:t> instances </a:t>
            </a:r>
            <a:r>
              <a:rPr lang="en-GB" sz="1800" dirty="0">
                <a:sym typeface="Wingdings" panose="05000000000000000000" pitchFamily="2" charset="2"/>
              </a:rPr>
              <a:t>randomly sampled	Fairly stable		Fairly robust</a:t>
            </a:r>
          </a:p>
          <a:p>
            <a:pPr marL="857250" lvl="3" indent="0">
              <a:buNone/>
              <a:tabLst>
                <a:tab pos="1257300" algn="l"/>
                <a:tab pos="3138488" algn="l"/>
              </a:tabLst>
            </a:pPr>
            <a:r>
              <a:rPr lang="en-GB" sz="1800" i="1" dirty="0">
                <a:solidFill>
                  <a:srgbClr val="23BB67"/>
                </a:solidFill>
                <a:sym typeface="Wingdings" panose="05000000000000000000" pitchFamily="2" charset="2"/>
              </a:rPr>
              <a:t>	Mini batch gradient </a:t>
            </a:r>
          </a:p>
          <a:p>
            <a:pPr marL="857250" lvl="3" indent="0">
              <a:buNone/>
              <a:tabLst>
                <a:tab pos="1257300" algn="l"/>
                <a:tab pos="3138488" algn="l"/>
              </a:tabLst>
            </a:pPr>
            <a:endParaRPr lang="en-GB" sz="1800" i="1" dirty="0">
              <a:solidFill>
                <a:srgbClr val="23BB67"/>
              </a:solidFill>
              <a:sym typeface="Wingdings" panose="05000000000000000000" pitchFamily="2" charset="2"/>
            </a:endParaRPr>
          </a:p>
          <a:p>
            <a:pPr marL="857250" lvl="3" indent="0">
              <a:buNone/>
              <a:tabLst>
                <a:tab pos="1257300" algn="l"/>
                <a:tab pos="3138488" algn="l"/>
              </a:tabLst>
            </a:pPr>
            <a:r>
              <a:rPr lang="en-GB" sz="1800" dirty="0">
                <a:sym typeface="Wingdings" panose="05000000000000000000" pitchFamily="2" charset="2"/>
              </a:rPr>
              <a:t>In 1 </a:t>
            </a:r>
            <a:r>
              <a:rPr lang="en-GB" sz="1800" b="1" dirty="0">
                <a:sym typeface="Wingdings" panose="05000000000000000000" pitchFamily="2" charset="2"/>
              </a:rPr>
              <a:t>epoch</a:t>
            </a:r>
            <a:r>
              <a:rPr lang="en-GB" sz="1800" dirty="0">
                <a:sym typeface="Wingdings" panose="05000000000000000000" pitchFamily="2" charset="2"/>
              </a:rPr>
              <a:t> all the observations (instances) in the data has been utilised ones</a:t>
            </a:r>
            <a:endParaRPr lang="en-GB" sz="1800" dirty="0"/>
          </a:p>
        </p:txBody>
      </p:sp>
      <p:grpSp>
        <p:nvGrpSpPr>
          <p:cNvPr id="16" name="Group 15"/>
          <p:cNvGrpSpPr/>
          <p:nvPr/>
        </p:nvGrpSpPr>
        <p:grpSpPr>
          <a:xfrm>
            <a:off x="3678560" y="5373216"/>
            <a:ext cx="4834880" cy="1348260"/>
            <a:chOff x="1985040" y="5397192"/>
            <a:chExt cx="4834880" cy="1348260"/>
          </a:xfrm>
        </p:grpSpPr>
        <p:sp>
          <p:nvSpPr>
            <p:cNvPr id="2" name="Rounded Rectangle 1"/>
            <p:cNvSpPr/>
            <p:nvPr/>
          </p:nvSpPr>
          <p:spPr>
            <a:xfrm>
              <a:off x="1985040" y="5397192"/>
              <a:ext cx="4834880" cy="13482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Relationship batch size, iteration, epoch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 = 10,000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BS = 1,000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mini)batch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ight Arrow 4"/>
            <p:cNvSpPr/>
            <p:nvPr/>
          </p:nvSpPr>
          <p:spPr>
            <a:xfrm>
              <a:off x="4857258" y="5877272"/>
              <a:ext cx="432048" cy="36004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375920" y="5725922"/>
              <a:ext cx="14401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iterations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per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Epoch</a:t>
              </a:r>
            </a:p>
          </p:txBody>
        </p:sp>
      </p:grpSp>
    </p:spTree>
    <p:extLst>
      <p:ext uri="{BB962C8B-B14F-4D97-AF65-F5344CB8AC3E}">
        <p14:creationId xmlns:p14="http://schemas.microsoft.com/office/powerpoint/2010/main" val="58255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0000"/>
            <a:ext cx="8724408"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2"/>
              <a:tabLst>
                <a:tab pos="3138488" algn="l"/>
              </a:tabLst>
            </a:pPr>
            <a:r>
              <a:rPr lang="en-GB" sz="1800" u="sng" dirty="0"/>
              <a:t>Optimisation algorithms: </a:t>
            </a:r>
            <a:r>
              <a:rPr lang="en-US" sz="1800" dirty="0"/>
              <a:t>procedure for finding the weights that result in the minimum or maximum output of the function</a:t>
            </a:r>
            <a:endParaRPr lang="en-GB" sz="1800" b="1" dirty="0"/>
          </a:p>
          <a:p>
            <a:pPr marL="1217613" lvl="3" indent="-360363">
              <a:buFont typeface="Wingdings" panose="05000000000000000000" pitchFamily="2" charset="2"/>
              <a:buChar char="Ø"/>
              <a:tabLst>
                <a:tab pos="3138488" algn="l"/>
              </a:tabLst>
            </a:pPr>
            <a:r>
              <a:rPr lang="en-GB" sz="1800" dirty="0"/>
              <a:t>Gradient Descent (GD) [most commonly used: e.g. </a:t>
            </a:r>
            <a:r>
              <a:rPr lang="en-GB" sz="1800" b="1" dirty="0"/>
              <a:t>Adam</a:t>
            </a:r>
            <a:r>
              <a:rPr lang="en-GB" sz="1800" dirty="0"/>
              <a:t>, </a:t>
            </a:r>
            <a:r>
              <a:rPr lang="en-GB" sz="1800" dirty="0" err="1"/>
              <a:t>Adagrad</a:t>
            </a:r>
            <a:r>
              <a:rPr lang="en-GB" sz="1800" dirty="0"/>
              <a:t>, </a:t>
            </a:r>
            <a:r>
              <a:rPr lang="en-GB" sz="1800" dirty="0" err="1"/>
              <a:t>RMSprop</a:t>
            </a:r>
            <a:r>
              <a:rPr lang="en-GB" sz="1800" dirty="0"/>
              <a:t>] </a:t>
            </a:r>
          </a:p>
          <a:p>
            <a:pPr marL="1217613" lvl="3" indent="-360363">
              <a:buFont typeface="Wingdings" panose="05000000000000000000" pitchFamily="2" charset="2"/>
              <a:buChar char="Ø"/>
              <a:tabLst>
                <a:tab pos="3138488" algn="l"/>
              </a:tabLst>
            </a:pPr>
            <a:r>
              <a:rPr lang="en-GB" sz="1800" dirty="0"/>
              <a:t>L-BFGS</a:t>
            </a:r>
          </a:p>
          <a:p>
            <a:pPr marL="1217613" lvl="3" indent="-360363">
              <a:buFont typeface="Wingdings" panose="05000000000000000000" pitchFamily="2" charset="2"/>
              <a:buChar char="Ø"/>
              <a:tabLst>
                <a:tab pos="3138488" algn="l"/>
              </a:tabLst>
            </a:pPr>
            <a:r>
              <a:rPr lang="en-GB" sz="1800" dirty="0" err="1"/>
              <a:t>Levenberg</a:t>
            </a:r>
            <a:r>
              <a:rPr lang="en-GB" sz="1800" dirty="0"/>
              <a:t>–Marquardt  (combination ↑)</a:t>
            </a:r>
          </a:p>
          <a:p>
            <a:pPr marL="857250" lvl="3" indent="0">
              <a:buNone/>
              <a:tabLst>
                <a:tab pos="3138488" algn="l"/>
              </a:tabLst>
            </a:pPr>
            <a:endParaRPr lang="en-GB" sz="1800" dirty="0"/>
          </a:p>
          <a:p>
            <a:pPr marL="800100" lvl="2" indent="-400050">
              <a:tabLst>
                <a:tab pos="3138488" algn="l"/>
              </a:tabLst>
            </a:pPr>
            <a:r>
              <a:rPr lang="en-GB" sz="1800" dirty="0"/>
              <a:t>Optimisation algorithms differ from one another in terms of:</a:t>
            </a:r>
          </a:p>
          <a:p>
            <a:pPr marL="1257300" lvl="3" indent="-400050">
              <a:buFont typeface="Wingdings" panose="05000000000000000000" pitchFamily="2" charset="2"/>
              <a:buChar char="Ø"/>
              <a:tabLst>
                <a:tab pos="3138488" algn="l"/>
              </a:tabLst>
            </a:pPr>
            <a:r>
              <a:rPr lang="en-GB" sz="1800" dirty="0"/>
              <a:t>Speed to converge to a solution</a:t>
            </a:r>
          </a:p>
          <a:p>
            <a:pPr marL="1257300" lvl="3" indent="-400050">
              <a:buFont typeface="Wingdings" panose="05000000000000000000" pitchFamily="2" charset="2"/>
              <a:buChar char="Ø"/>
              <a:tabLst>
                <a:tab pos="3138488" algn="l"/>
              </a:tabLst>
            </a:pPr>
            <a:r>
              <a:rPr lang="en-GB" sz="1800" dirty="0"/>
              <a:t>Robustness towards </a:t>
            </a:r>
            <a:r>
              <a:rPr lang="en-GB" sz="1800" b="1" dirty="0"/>
              <a:t>local minima and saddle points</a:t>
            </a:r>
          </a:p>
          <a:p>
            <a:pPr marL="400050" lvl="2" indent="0">
              <a:buNone/>
              <a:tabLst>
                <a:tab pos="3138488" algn="l"/>
              </a:tabLst>
            </a:pPr>
            <a:endParaRPr lang="en-GB" sz="1800" b="1" dirty="0"/>
          </a:p>
          <a:p>
            <a:pPr marL="800100" lvl="2" indent="-400050">
              <a:tabLst>
                <a:tab pos="3138488" algn="l"/>
              </a:tabLst>
            </a:pPr>
            <a:endParaRPr lang="en-GB" sz="1800" dirty="0"/>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7" name="Picture 6"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6702" y="4536474"/>
            <a:ext cx="2646425" cy="2202371"/>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408" y="1417638"/>
            <a:ext cx="2148637" cy="23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3" name="Picture 12"/>
          <p:cNvPicPr>
            <a:picLocks noChangeAspect="1"/>
          </p:cNvPicPr>
          <p:nvPr/>
        </p:nvPicPr>
        <p:blipFill rotWithShape="1">
          <a:blip r:embed="rId4"/>
          <a:srcRect l="65931" t="10789" r="7611"/>
          <a:stretch/>
        </p:blipFill>
        <p:spPr>
          <a:xfrm>
            <a:off x="5618800" y="4761068"/>
            <a:ext cx="2313431" cy="2124316"/>
          </a:xfrm>
          <a:prstGeom prst="rect">
            <a:avLst/>
          </a:prstGeom>
        </p:spPr>
      </p:pic>
      <p:grpSp>
        <p:nvGrpSpPr>
          <p:cNvPr id="2" name="Group 1"/>
          <p:cNvGrpSpPr/>
          <p:nvPr/>
        </p:nvGrpSpPr>
        <p:grpSpPr>
          <a:xfrm>
            <a:off x="3093720" y="4489290"/>
            <a:ext cx="4592320" cy="1175519"/>
            <a:chOff x="3093720" y="4489290"/>
            <a:chExt cx="4592320" cy="1175519"/>
          </a:xfrm>
        </p:grpSpPr>
        <p:sp>
          <p:nvSpPr>
            <p:cNvPr id="15" name="Oval 14"/>
            <p:cNvSpPr/>
            <p:nvPr/>
          </p:nvSpPr>
          <p:spPr>
            <a:xfrm rot="807032">
              <a:off x="6867905" y="5603133"/>
              <a:ext cx="98552" cy="616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3093720" y="4489290"/>
              <a:ext cx="18594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Local minima</a:t>
              </a:r>
            </a:p>
          </p:txBody>
        </p:sp>
        <p:sp>
          <p:nvSpPr>
            <p:cNvPr id="18" name="TextBox 17"/>
            <p:cNvSpPr txBox="1"/>
            <p:nvPr/>
          </p:nvSpPr>
          <p:spPr>
            <a:xfrm>
              <a:off x="5811521" y="4489290"/>
              <a:ext cx="18745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Saddle point</a:t>
              </a:r>
            </a:p>
          </p:txBody>
        </p:sp>
      </p:grpSp>
      <p:sp>
        <p:nvSpPr>
          <p:cNvPr id="17" name="Rectangular Callout 16"/>
          <p:cNvSpPr/>
          <p:nvPr/>
        </p:nvSpPr>
        <p:spPr>
          <a:xfrm>
            <a:off x="8040216" y="5127626"/>
            <a:ext cx="4038600" cy="1228725"/>
          </a:xfrm>
          <a:prstGeom prst="wedgeRectCallout">
            <a:avLst>
              <a:gd name="adj1" fmla="val -56368"/>
              <a:gd name="adj2" fmla="val 81104"/>
            </a:avLst>
          </a:prstGeom>
          <a:noFill/>
          <a:ln>
            <a:solidFill>
              <a:srgbClr val="488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700" b="0" i="0" u="none" strike="noStrike" kern="1200" cap="none" spc="0" normalizeH="0" baseline="0" noProof="0" dirty="0">
                <a:ln>
                  <a:noFill/>
                </a:ln>
                <a:solidFill>
                  <a:srgbClr val="0070C0"/>
                </a:solidFill>
                <a:effectLst/>
                <a:uLnTx/>
                <a:uFillTx/>
                <a:latin typeface="Calibri" panose="020F0502020204030204"/>
                <a:ea typeface="+mn-ea"/>
                <a:cs typeface="+mn-cs"/>
              </a:rPr>
              <a:t>While the global minimum is seldom found, this is not necessarily a problem. </a:t>
            </a:r>
          </a:p>
          <a:p>
            <a:pPr marL="285750" marR="0" lvl="1" indent="0" algn="l" defTabSz="914400" rtl="0" eaLnBrk="1" fontAlgn="auto" latinLnBrk="0" hangingPunct="1">
              <a:lnSpc>
                <a:spcPct val="100000"/>
              </a:lnSpc>
              <a:spcBef>
                <a:spcPts val="0"/>
              </a:spcBef>
              <a:spcAft>
                <a:spcPts val="0"/>
              </a:spcAft>
              <a:buClrTx/>
              <a:buSzTx/>
              <a:buFontTx/>
              <a:buNone/>
              <a:tabLst>
                <a:tab pos="3138488" algn="l"/>
              </a:tabLst>
              <a:defRPr/>
            </a:pPr>
            <a:endParaRPr kumimoji="0" lang="en-GB" sz="17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285750" marR="0" lvl="1" indent="0" algn="l" defTabSz="914400" rtl="0" eaLnBrk="1" fontAlgn="auto" latinLnBrk="0" hangingPunct="1">
              <a:lnSpc>
                <a:spcPct val="100000"/>
              </a:lnSpc>
              <a:spcBef>
                <a:spcPts val="0"/>
              </a:spcBef>
              <a:spcAft>
                <a:spcPts val="0"/>
              </a:spcAft>
              <a:buClrTx/>
              <a:buSzTx/>
              <a:buFontTx/>
              <a:buNone/>
              <a:tabLst>
                <a:tab pos="3138488" algn="l"/>
              </a:tabLst>
              <a:defRPr/>
            </a:pPr>
            <a:r>
              <a:rPr kumimoji="0" lang="en-GB" sz="1700" b="0" i="0" u="none" strike="noStrike" kern="1200" cap="none" spc="0" normalizeH="0" baseline="0" noProof="0" dirty="0">
                <a:ln>
                  <a:noFill/>
                </a:ln>
                <a:solidFill>
                  <a:srgbClr val="0070C0"/>
                </a:solidFill>
                <a:effectLst/>
                <a:uLnTx/>
                <a:uFillTx/>
                <a:latin typeface="Calibri" panose="020F0502020204030204"/>
                <a:ea typeface="+mn-ea"/>
                <a:cs typeface="+mn-cs"/>
              </a:rPr>
              <a:t>A ‘good’ local minimum can still be good</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5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8498135"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3"/>
              <a:tabLst>
                <a:tab pos="3138488" algn="l"/>
              </a:tabLst>
            </a:pPr>
            <a:r>
              <a:rPr lang="en-GB" sz="1800" u="sng" dirty="0"/>
              <a:t>Learning rate</a:t>
            </a:r>
            <a:r>
              <a:rPr lang="en-GB" sz="1800" dirty="0"/>
              <a:t>: determines the </a:t>
            </a:r>
            <a:r>
              <a:rPr lang="en-GB" sz="1800" b="1" dirty="0"/>
              <a:t>step size </a:t>
            </a:r>
            <a:r>
              <a:rPr lang="en-GB" sz="1800" dirty="0"/>
              <a:t>at an iteration </a:t>
            </a:r>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2" name="TextBox 1"/>
          <p:cNvSpPr txBox="1"/>
          <p:nvPr/>
        </p:nvSpPr>
        <p:spPr>
          <a:xfrm>
            <a:off x="2721326" y="5530194"/>
            <a:ext cx="31065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rPr>
              <a:t>Too big </a:t>
            </a: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Overshooting (instability)</a:t>
            </a:r>
            <a:endParaRPr kumimoji="0" lang="en-GB" sz="1600" b="0" i="0" u="none" strike="noStrike" kern="1200" cap="none" spc="0" normalizeH="0" baseline="0" noProof="0" dirty="0">
              <a:ln>
                <a:noFill/>
              </a:ln>
              <a:solidFill>
                <a:srgbClr val="C00000"/>
              </a:solidFill>
              <a:effectLst/>
              <a:uLnTx/>
              <a:uFillTx/>
              <a:latin typeface="Calibri"/>
              <a:ea typeface="+mn-ea"/>
              <a:cs typeface="+mn-cs"/>
            </a:endParaRPr>
          </a:p>
        </p:txBody>
      </p:sp>
      <p:sp>
        <p:nvSpPr>
          <p:cNvPr id="8" name="TextBox 7"/>
          <p:cNvSpPr txBox="1"/>
          <p:nvPr/>
        </p:nvSpPr>
        <p:spPr>
          <a:xfrm>
            <a:off x="5827830" y="5530194"/>
            <a:ext cx="29097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rPr>
              <a:t>Too small </a:t>
            </a: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Slow to converge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rgbClr val="C00000"/>
                </a:solidFill>
                <a:latin typeface="Calibri"/>
                <a:sym typeface="Wingdings" panose="05000000000000000000" pitchFamily="2" charset="2"/>
              </a:rPr>
              <a:t>Get stuck in local solutions</a:t>
            </a:r>
            <a:endParaRPr kumimoji="0" lang="en-GB" sz="1600" b="0" i="0" u="none" strike="noStrike" kern="1200" cap="none" spc="0" normalizeH="0" baseline="0" noProof="0" dirty="0">
              <a:ln>
                <a:noFill/>
              </a:ln>
              <a:solidFill>
                <a:srgbClr val="C00000"/>
              </a:solidFill>
              <a:effectLst/>
              <a:uLnTx/>
              <a:uFillTx/>
              <a:latin typeface="Calibri"/>
              <a:ea typeface="+mn-ea"/>
              <a:cs typeface="+mn-cs"/>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053" y="2719277"/>
            <a:ext cx="3014546" cy="260899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325" y="2719277"/>
            <a:ext cx="3106505" cy="2557689"/>
          </a:xfrm>
          <a:prstGeom prst="rect">
            <a:avLst/>
          </a:prstGeom>
        </p:spPr>
      </p:pic>
      <p:sp>
        <p:nvSpPr>
          <p:cNvPr id="13" name="TextBox 12"/>
          <p:cNvSpPr txBox="1"/>
          <p:nvPr/>
        </p:nvSpPr>
        <p:spPr>
          <a:xfrm>
            <a:off x="2721325" y="2303145"/>
            <a:ext cx="30017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Large learning rate</a:t>
            </a:r>
          </a:p>
        </p:txBody>
      </p:sp>
      <p:sp>
        <p:nvSpPr>
          <p:cNvPr id="16" name="TextBox 15"/>
          <p:cNvSpPr txBox="1"/>
          <p:nvPr/>
        </p:nvSpPr>
        <p:spPr>
          <a:xfrm>
            <a:off x="5723054" y="2303145"/>
            <a:ext cx="30145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Small learning rate</a:t>
            </a:r>
          </a:p>
        </p:txBody>
      </p:sp>
    </p:spTree>
    <p:extLst>
      <p:ext uri="{BB962C8B-B14F-4D97-AF65-F5344CB8AC3E}">
        <p14:creationId xmlns:p14="http://schemas.microsoft.com/office/powerpoint/2010/main" val="1953610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sz="1800" b="1" dirty="0" err="1"/>
              <a:t>Hyperparameters</a:t>
            </a:r>
            <a:endParaRPr lang="en-GB" sz="1800" dirty="0"/>
          </a:p>
          <a:p>
            <a:pPr marL="800100" lvl="2" indent="-400050">
              <a:buFont typeface="+mj-lt"/>
              <a:buAutoNum type="arabicPeriod" startAt="4"/>
              <a:tabLst>
                <a:tab pos="3138488" algn="l"/>
              </a:tabLst>
            </a:pPr>
            <a:r>
              <a:rPr lang="en-GB" sz="1800" u="sng" dirty="0"/>
              <a:t>Regularisation</a:t>
            </a:r>
            <a:r>
              <a:rPr lang="en-GB" sz="1800" dirty="0"/>
              <a:t>: </a:t>
            </a:r>
            <a:r>
              <a:rPr lang="en-GB" sz="1800" b="1" dirty="0"/>
              <a:t>penalises</a:t>
            </a:r>
            <a:r>
              <a:rPr lang="en-GB" sz="1800" dirty="0"/>
              <a:t> the magnitudes of the </a:t>
            </a:r>
            <a:r>
              <a:rPr lang="en-GB" sz="1800" b="1" dirty="0"/>
              <a:t>weights</a:t>
            </a:r>
            <a:r>
              <a:rPr lang="en-GB" sz="1800" dirty="0"/>
              <a:t>, to avoid overfitting</a:t>
            </a:r>
          </a:p>
          <a:p>
            <a:pPr marL="400050" lvl="2" indent="0">
              <a:buNone/>
              <a:tabLst>
                <a:tab pos="3138488" algn="l"/>
              </a:tabLst>
            </a:pPr>
            <a:endParaRPr lang="en-GB" sz="1800" dirty="0"/>
          </a:p>
          <a:p>
            <a:pPr marL="1257300" lvl="3" indent="-400050">
              <a:buFont typeface="Wingdings" panose="05000000000000000000" pitchFamily="2" charset="2"/>
              <a:buChar char="Ø"/>
              <a:tabLst>
                <a:tab pos="3138488" algn="l"/>
              </a:tabLst>
            </a:pPr>
            <a:r>
              <a:rPr lang="en-GB" sz="1800" dirty="0"/>
              <a:t>L1 regularisation (aka Lasso) penalises the sum of the absolute values of the weights</a:t>
            </a:r>
          </a:p>
          <a:p>
            <a:pPr marL="1257300" lvl="3" indent="-400050">
              <a:buFont typeface="Wingdings" panose="05000000000000000000" pitchFamily="2" charset="2"/>
              <a:buChar char="Ø"/>
              <a:tabLst>
                <a:tab pos="3138488" algn="l"/>
              </a:tabLst>
            </a:pPr>
            <a:endParaRPr lang="en-GB" sz="1800" dirty="0"/>
          </a:p>
          <a:p>
            <a:pPr marL="1257300" lvl="3" indent="-400050">
              <a:buFont typeface="Wingdings" panose="05000000000000000000" pitchFamily="2" charset="2"/>
              <a:buChar char="Ø"/>
              <a:tabLst>
                <a:tab pos="3138488" algn="l"/>
              </a:tabLst>
            </a:pPr>
            <a:endParaRPr lang="en-GB" sz="1800" dirty="0"/>
          </a:p>
          <a:p>
            <a:pPr marL="1257300" lvl="3" indent="-400050">
              <a:buFont typeface="Wingdings" panose="05000000000000000000" pitchFamily="2" charset="2"/>
              <a:buChar char="Ø"/>
              <a:tabLst>
                <a:tab pos="3138488" algn="l"/>
              </a:tabLst>
            </a:pPr>
            <a:r>
              <a:rPr lang="en-GB" sz="1800" dirty="0"/>
              <a:t>L2 regularisation (aka ridge) penalises the sum of the squared values of the weights</a:t>
            </a:r>
          </a:p>
          <a:p>
            <a:pPr marL="1257300" lvl="3" indent="-400050">
              <a:buFont typeface="Wingdings" panose="05000000000000000000" pitchFamily="2" charset="2"/>
              <a:buChar char="Ø"/>
              <a:tabLst>
                <a:tab pos="3138488" algn="l"/>
              </a:tabLst>
            </a:pPr>
            <a:endParaRPr lang="en-GB" sz="1800" dirty="0"/>
          </a:p>
          <a:p>
            <a:pPr marL="800100" lvl="2" indent="-400050">
              <a:tabLst>
                <a:tab pos="3138488" algn="l"/>
              </a:tabLst>
            </a:pPr>
            <a:r>
              <a:rPr lang="en-GB" sz="1800" dirty="0"/>
              <a:t>The </a:t>
            </a:r>
            <a:r>
              <a:rPr lang="en-GB" sz="1800" b="1" dirty="0"/>
              <a:t>penalty</a:t>
            </a:r>
            <a:r>
              <a:rPr lang="en-GB" sz="1800" dirty="0"/>
              <a:t> is added to the cost (loss) function:</a:t>
            </a:r>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r>
              <a:rPr lang="en-GB" sz="1800" dirty="0"/>
              <a:t>The hyperparameter </a:t>
            </a:r>
            <a:r>
              <a:rPr lang="el-GR" sz="1800" b="1" dirty="0"/>
              <a:t>α</a:t>
            </a:r>
            <a:r>
              <a:rPr lang="en-GB" sz="1800" dirty="0"/>
              <a:t> governs the strength of the </a:t>
            </a:r>
            <a:r>
              <a:rPr lang="en-GB" sz="1800" b="1" dirty="0"/>
              <a:t>penalty</a:t>
            </a:r>
            <a:r>
              <a:rPr lang="en-GB" sz="1800" dirty="0"/>
              <a:t> relative to the </a:t>
            </a:r>
            <a:r>
              <a:rPr lang="en-GB" sz="1800" b="1" dirty="0"/>
              <a:t>cost function</a:t>
            </a:r>
          </a:p>
          <a:p>
            <a:pPr marL="1257300" lvl="3" indent="-400050">
              <a:buFont typeface="Wingdings" panose="05000000000000000000" pitchFamily="2" charset="2"/>
              <a:buChar char="Ø"/>
              <a:tabLst>
                <a:tab pos="2419350" algn="l"/>
              </a:tabLst>
            </a:pPr>
            <a:r>
              <a:rPr lang="en-GB" sz="1800" dirty="0"/>
              <a:t>Too high </a:t>
            </a:r>
            <a:r>
              <a:rPr lang="el-GR" sz="1800" dirty="0"/>
              <a:t>α</a:t>
            </a:r>
            <a:r>
              <a:rPr lang="en-GB" sz="1800" dirty="0"/>
              <a:t> 	</a:t>
            </a:r>
            <a:r>
              <a:rPr lang="en-GB" sz="1800" dirty="0">
                <a:sym typeface="Wingdings" panose="05000000000000000000" pitchFamily="2" charset="2"/>
              </a:rPr>
              <a:t> risks </a:t>
            </a:r>
            <a:r>
              <a:rPr lang="en-GB" sz="1800" dirty="0" err="1">
                <a:sym typeface="Wingdings" panose="05000000000000000000" pitchFamily="2" charset="2"/>
              </a:rPr>
              <a:t>underfitting</a:t>
            </a:r>
            <a:endParaRPr lang="en-GB" sz="1800" dirty="0">
              <a:sym typeface="Wingdings" panose="05000000000000000000" pitchFamily="2" charset="2"/>
            </a:endParaRPr>
          </a:p>
          <a:p>
            <a:pPr marL="1257300" lvl="3" indent="-400050">
              <a:buFont typeface="Wingdings" panose="05000000000000000000" pitchFamily="2" charset="2"/>
              <a:buChar char="Ø"/>
              <a:tabLst>
                <a:tab pos="2419350" algn="l"/>
              </a:tabLst>
            </a:pPr>
            <a:r>
              <a:rPr lang="en-GB" sz="1800" dirty="0"/>
              <a:t>Too low </a:t>
            </a:r>
            <a:r>
              <a:rPr lang="el-GR" sz="1800" dirty="0"/>
              <a:t>α</a:t>
            </a:r>
            <a:r>
              <a:rPr lang="en-GB" sz="1800" dirty="0"/>
              <a:t> 	</a:t>
            </a:r>
            <a:r>
              <a:rPr lang="en-GB" sz="1800" dirty="0">
                <a:sym typeface="Wingdings" panose="05000000000000000000" pitchFamily="2" charset="2"/>
              </a:rPr>
              <a:t> risks overfitting</a:t>
            </a: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grpSp>
        <p:nvGrpSpPr>
          <p:cNvPr id="2" name="Group 1"/>
          <p:cNvGrpSpPr/>
          <p:nvPr/>
        </p:nvGrpSpPr>
        <p:grpSpPr>
          <a:xfrm>
            <a:off x="2054225" y="4252445"/>
            <a:ext cx="9417775" cy="1210143"/>
            <a:chOff x="2054225" y="4252445"/>
            <a:chExt cx="9417775" cy="1210143"/>
          </a:xfrm>
        </p:grpSpPr>
        <p:graphicFrame>
          <p:nvGraphicFramePr>
            <p:cNvPr id="3" name="Object 2"/>
            <p:cNvGraphicFramePr>
              <a:graphicFrameLocks noChangeAspect="1"/>
            </p:cNvGraphicFramePr>
            <p:nvPr/>
          </p:nvGraphicFramePr>
          <p:xfrm>
            <a:off x="2054225" y="4437063"/>
            <a:ext cx="2682875" cy="1025525"/>
          </p:xfrm>
          <a:graphic>
            <a:graphicData uri="http://schemas.openxmlformats.org/presentationml/2006/ole">
              <mc:AlternateContent xmlns:mc="http://schemas.openxmlformats.org/markup-compatibility/2006">
                <mc:Choice xmlns:v="urn:schemas-microsoft-com:vml" Requires="v">
                  <p:oleObj name="Equation" r:id="rId2" imgW="1726920" imgH="660240" progId="Equation.DSMT4">
                    <p:embed/>
                  </p:oleObj>
                </mc:Choice>
                <mc:Fallback>
                  <p:oleObj name="Equation" r:id="rId2" imgW="1726920" imgH="660240" progId="Equation.DSMT4">
                    <p:embed/>
                    <p:pic>
                      <p:nvPicPr>
                        <p:cNvPr id="3" name="Object 2"/>
                        <p:cNvPicPr/>
                        <p:nvPr/>
                      </p:nvPicPr>
                      <p:blipFill>
                        <a:blip r:embed="rId3"/>
                        <a:stretch>
                          <a:fillRect/>
                        </a:stretch>
                      </p:blipFill>
                      <p:spPr>
                        <a:xfrm>
                          <a:off x="2054225" y="4437063"/>
                          <a:ext cx="2682875" cy="1025525"/>
                        </a:xfrm>
                        <a:prstGeom prst="rect">
                          <a:avLst/>
                        </a:prstGeom>
                      </p:spPr>
                    </p:pic>
                  </p:oleObj>
                </mc:Fallback>
              </mc:AlternateContent>
            </a:graphicData>
          </a:graphic>
        </p:graphicFrame>
        <p:cxnSp>
          <p:nvCxnSpPr>
            <p:cNvPr id="7" name="Elbow Connector 6"/>
            <p:cNvCxnSpPr/>
            <p:nvPr/>
          </p:nvCxnSpPr>
          <p:spPr>
            <a:xfrm rot="10800000" flipV="1">
              <a:off x="2934544" y="4365111"/>
              <a:ext cx="1944216" cy="144000"/>
            </a:xfrm>
            <a:prstGeom prst="bentConnector3">
              <a:avLst>
                <a:gd name="adj1" fmla="val 100138"/>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4878759" y="4252445"/>
              <a:ext cx="65932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Cross-entropy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minimising</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the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cross-entropy</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implies </a:t>
              </a:r>
              <a:r>
                <a:rPr kumimoji="0" lang="en-GB" sz="1800" b="1"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maximising</a:t>
              </a:r>
              <a:r>
                <a:rPr kumimoji="0" lang="en-GB" sz="1800" b="0" i="0" u="none" strike="noStrike" kern="1200" cap="none" spc="0" normalizeH="0" baseline="0" noProof="0" dirty="0">
                  <a:ln>
                    <a:noFill/>
                  </a:ln>
                  <a:solidFill>
                    <a:srgbClr val="0070C0"/>
                  </a:solidFill>
                  <a:effectLst/>
                  <a:uLnTx/>
                  <a:uFillTx/>
                  <a:latin typeface="Calibri"/>
                  <a:ea typeface="+mn-ea"/>
                  <a:cs typeface="+mn-cs"/>
                  <a:sym typeface="Wingdings" panose="05000000000000000000" pitchFamily="2" charset="2"/>
                </a:rPr>
                <a:t> LL)</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TextBox 10"/>
            <p:cNvSpPr txBox="1"/>
            <p:nvPr/>
          </p:nvSpPr>
          <p:spPr>
            <a:xfrm>
              <a:off x="5484629" y="4765159"/>
              <a:ext cx="2088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mn-cs"/>
                </a:rPr>
                <a:t>Penalty</a:t>
              </a:r>
            </a:p>
          </p:txBody>
        </p:sp>
        <p:cxnSp>
          <p:nvCxnSpPr>
            <p:cNvPr id="12" name="Elbow Connector 11"/>
            <p:cNvCxnSpPr/>
            <p:nvPr/>
          </p:nvCxnSpPr>
          <p:spPr>
            <a:xfrm rot="10800000">
              <a:off x="3514350" y="4806443"/>
              <a:ext cx="1944216" cy="144000"/>
            </a:xfrm>
            <a:prstGeom prst="bentConnector3">
              <a:avLst>
                <a:gd name="adj1" fmla="val 100138"/>
              </a:avLst>
            </a:prstGeom>
            <a:ln w="19050">
              <a:solidFill>
                <a:srgbClr val="0070C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grpSp>
        <p:nvGrpSpPr>
          <p:cNvPr id="13" name="Group 12"/>
          <p:cNvGrpSpPr/>
          <p:nvPr/>
        </p:nvGrpSpPr>
        <p:grpSpPr>
          <a:xfrm>
            <a:off x="10030370" y="2151462"/>
            <a:ext cx="684000" cy="1340438"/>
            <a:chOff x="10419670" y="2241403"/>
            <a:chExt cx="684000" cy="1319168"/>
          </a:xfrm>
        </p:grpSpPr>
        <p:graphicFrame>
          <p:nvGraphicFramePr>
            <p:cNvPr id="8" name="Object 7"/>
            <p:cNvGraphicFramePr>
              <a:graphicFrameLocks noChangeAspect="1"/>
            </p:cNvGraphicFramePr>
            <p:nvPr/>
          </p:nvGraphicFramePr>
          <p:xfrm>
            <a:off x="10419670" y="2241403"/>
            <a:ext cx="655637" cy="400050"/>
          </p:xfrm>
          <a:graphic>
            <a:graphicData uri="http://schemas.openxmlformats.org/presentationml/2006/ole">
              <mc:AlternateContent xmlns:mc="http://schemas.openxmlformats.org/markup-compatibility/2006">
                <mc:Choice xmlns:v="urn:schemas-microsoft-com:vml" Requires="v">
                  <p:oleObj name="Equation" r:id="rId4" imgW="393480" imgH="241200" progId="Equation.DSMT4">
                    <p:embed/>
                  </p:oleObj>
                </mc:Choice>
                <mc:Fallback>
                  <p:oleObj name="Equation" r:id="rId4" imgW="393480" imgH="241200" progId="Equation.DSMT4">
                    <p:embed/>
                    <p:pic>
                      <p:nvPicPr>
                        <p:cNvPr id="8" name="Object 7"/>
                        <p:cNvPicPr/>
                        <p:nvPr/>
                      </p:nvPicPr>
                      <p:blipFill>
                        <a:blip r:embed="rId5"/>
                        <a:stretch>
                          <a:fillRect/>
                        </a:stretch>
                      </p:blipFill>
                      <p:spPr>
                        <a:xfrm>
                          <a:off x="10419670" y="2241403"/>
                          <a:ext cx="655637" cy="40005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10419670" y="3130626"/>
            <a:ext cx="684000" cy="429945"/>
          </p:xfrm>
          <a:graphic>
            <a:graphicData uri="http://schemas.openxmlformats.org/presentationml/2006/ole">
              <mc:AlternateContent xmlns:mc="http://schemas.openxmlformats.org/markup-compatibility/2006">
                <mc:Choice xmlns:v="urn:schemas-microsoft-com:vml" Requires="v">
                  <p:oleObj name="Equation" r:id="rId6" imgW="444240" imgH="279360" progId="Equation.DSMT4">
                    <p:embed/>
                  </p:oleObj>
                </mc:Choice>
                <mc:Fallback>
                  <p:oleObj name="Equation" r:id="rId6" imgW="444240" imgH="279360" progId="Equation.DSMT4">
                    <p:embed/>
                    <p:pic>
                      <p:nvPicPr>
                        <p:cNvPr id="9" name="Object 8"/>
                        <p:cNvPicPr/>
                        <p:nvPr/>
                      </p:nvPicPr>
                      <p:blipFill>
                        <a:blip r:embed="rId7"/>
                        <a:stretch>
                          <a:fillRect/>
                        </a:stretch>
                      </p:blipFill>
                      <p:spPr>
                        <a:xfrm>
                          <a:off x="10419670" y="3130626"/>
                          <a:ext cx="684000" cy="429945"/>
                        </a:xfrm>
                        <a:prstGeom prst="rect">
                          <a:avLst/>
                        </a:prstGeom>
                      </p:spPr>
                    </p:pic>
                  </p:oleObj>
                </mc:Fallback>
              </mc:AlternateContent>
            </a:graphicData>
          </a:graphic>
        </p:graphicFrame>
      </p:grpSp>
    </p:spTree>
    <p:extLst>
      <p:ext uri="{BB962C8B-B14F-4D97-AF65-F5344CB8AC3E}">
        <p14:creationId xmlns:p14="http://schemas.microsoft.com/office/powerpoint/2010/main" val="9454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4" end="14"/>
                                            </p:txEl>
                                          </p:spTgt>
                                        </p:tgtEl>
                                        <p:attrNameLst>
                                          <p:attrName>style.visibility</p:attrName>
                                        </p:attrNameLst>
                                      </p:cBhvr>
                                      <p:to>
                                        <p:strVal val="visible"/>
                                      </p:to>
                                    </p:set>
                                    <p:animEffect transition="in" filter="fade">
                                      <p:cBhvr>
                                        <p:cTn id="26" dur="500"/>
                                        <p:tgtEl>
                                          <p:spTgt spid="5">
                                            <p:txEl>
                                              <p:pRg st="14" end="1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animEffect transition="in" filter="fade">
                                      <p:cBhvr>
                                        <p:cTn id="29" dur="500"/>
                                        <p:tgtEl>
                                          <p:spTgt spid="5">
                                            <p:txEl>
                                              <p:pRg st="15" end="1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6" end="16"/>
                                            </p:txEl>
                                          </p:spTgt>
                                        </p:tgtEl>
                                        <p:attrNameLst>
                                          <p:attrName>style.visibility</p:attrName>
                                        </p:attrNameLst>
                                      </p:cBhvr>
                                      <p:to>
                                        <p:strVal val="visible"/>
                                      </p:to>
                                    </p:set>
                                    <p:animEffect transition="in" filter="fade">
                                      <p:cBhvr>
                                        <p:cTn id="32"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BEB1-1ACB-17B6-DF2F-548452465F5B}"/>
              </a:ext>
            </a:extLst>
          </p:cNvPr>
          <p:cNvSpPr>
            <a:spLocks noGrp="1"/>
          </p:cNvSpPr>
          <p:nvPr>
            <p:ph type="title"/>
          </p:nvPr>
        </p:nvSpPr>
        <p:spPr/>
        <p:txBody>
          <a:bodyPr/>
          <a:lstStyle/>
          <a:p>
            <a:r>
              <a:rPr lang="en-GB" dirty="0"/>
              <a:t>Limitations of RUM-MNL models</a:t>
            </a:r>
            <a:endParaRPr lang="nl-NL" dirty="0"/>
          </a:p>
        </p:txBody>
      </p:sp>
    </p:spTree>
    <p:extLst>
      <p:ext uri="{BB962C8B-B14F-4D97-AF65-F5344CB8AC3E}">
        <p14:creationId xmlns:p14="http://schemas.microsoft.com/office/powerpoint/2010/main" val="322887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sz="1800" b="1" dirty="0" err="1"/>
              <a:t>Hyperparameter</a:t>
            </a:r>
            <a:r>
              <a:rPr lang="en-GB" sz="1800" b="1" dirty="0"/>
              <a:t> tuning in practice</a:t>
            </a:r>
          </a:p>
          <a:p>
            <a:pPr marL="0" lvl="1" indent="0">
              <a:buNone/>
              <a:tabLst>
                <a:tab pos="3138488" algn="l"/>
              </a:tabLst>
            </a:pPr>
            <a:endParaRPr lang="en-GB" dirty="0"/>
          </a:p>
          <a:p>
            <a:pPr marL="0" lvl="1" indent="0">
              <a:buNone/>
              <a:tabLst>
                <a:tab pos="3138488" algn="l"/>
              </a:tabLst>
            </a:pPr>
            <a:r>
              <a:rPr lang="en-GB" sz="1800" dirty="0"/>
              <a:t>For </a:t>
            </a:r>
            <a:r>
              <a:rPr lang="en-GB" sz="1800" dirty="0" err="1"/>
              <a:t>hyperparameter</a:t>
            </a:r>
            <a:r>
              <a:rPr lang="en-GB" sz="1800" dirty="0"/>
              <a:t> tuning we can use </a:t>
            </a:r>
            <a:r>
              <a:rPr lang="en-GB" sz="1800" dirty="0" err="1"/>
              <a:t>SciKit-learn’s</a:t>
            </a:r>
            <a:r>
              <a:rPr lang="en-GB" sz="1800" dirty="0"/>
              <a:t> </a:t>
            </a:r>
            <a:r>
              <a:rPr lang="en-GB" b="1" dirty="0" err="1"/>
              <a:t>GridSearchCV</a:t>
            </a:r>
            <a:endParaRPr lang="en-GB" b="1" dirty="0"/>
          </a:p>
          <a:p>
            <a:pPr marL="0" lvl="1" indent="0">
              <a:buNone/>
              <a:tabLst>
                <a:tab pos="3138488" algn="l"/>
              </a:tabLst>
            </a:pPr>
            <a:endParaRPr lang="en-GB" b="1" dirty="0"/>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pic>
        <p:nvPicPr>
          <p:cNvPr id="15" name="Picture 1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660" y="2443758"/>
            <a:ext cx="7897327" cy="3667637"/>
          </a:xfrm>
          <a:prstGeom prst="rect">
            <a:avLst/>
          </a:prstGeom>
        </p:spPr>
      </p:pic>
      <p:sp>
        <p:nvSpPr>
          <p:cNvPr id="16" name="Rectangle 15"/>
          <p:cNvSpPr/>
          <p:nvPr/>
        </p:nvSpPr>
        <p:spPr>
          <a:xfrm>
            <a:off x="2639616" y="5229200"/>
            <a:ext cx="115212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516F3B6-04F4-9B89-A082-1F7EE8772298}"/>
              </a:ext>
            </a:extLst>
          </p:cNvPr>
          <p:cNvPicPr>
            <a:picLocks noChangeAspect="1"/>
          </p:cNvPicPr>
          <p:nvPr/>
        </p:nvPicPr>
        <p:blipFill rotWithShape="1">
          <a:blip r:embed="rId3"/>
          <a:srcRect l="19519" t="19764" r="18025" b="19708"/>
          <a:stretch/>
        </p:blipFill>
        <p:spPr>
          <a:xfrm>
            <a:off x="9635430" y="975092"/>
            <a:ext cx="1872208" cy="1911212"/>
          </a:xfrm>
          <a:prstGeom prst="rect">
            <a:avLst/>
          </a:prstGeom>
        </p:spPr>
      </p:pic>
    </p:spTree>
    <p:extLst>
      <p:ext uri="{BB962C8B-B14F-4D97-AF65-F5344CB8AC3E}">
        <p14:creationId xmlns:p14="http://schemas.microsoft.com/office/powerpoint/2010/main" val="367593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6633" y="1700808"/>
            <a:ext cx="7632848" cy="5182899"/>
          </a:xfrm>
          <a:prstGeom prst="rect">
            <a:avLst/>
          </a:prstGeom>
        </p:spPr>
      </p:pic>
      <p:sp>
        <p:nvSpPr>
          <p:cNvPr id="5" name="Content Placeholder 2"/>
          <p:cNvSpPr>
            <a:spLocks noGrp="1"/>
          </p:cNvSpPr>
          <p:nvPr>
            <p:ph idx="1"/>
          </p:nvPr>
        </p:nvSpPr>
        <p:spPr>
          <a:xfrm>
            <a:off x="720000" y="1268760"/>
            <a:ext cx="10225136" cy="1152128"/>
          </a:xfrm>
        </p:spPr>
        <p:txBody>
          <a:bodyPr>
            <a:noAutofit/>
          </a:bodyPr>
          <a:lstStyle/>
          <a:p>
            <a:pPr marL="0" lvl="1" indent="0">
              <a:buNone/>
              <a:tabLst>
                <a:tab pos="3138488" algn="l"/>
              </a:tabLst>
            </a:pPr>
            <a:r>
              <a:rPr lang="en-GB" sz="1800" b="1" dirty="0" err="1"/>
              <a:t>Hyperparameter</a:t>
            </a:r>
            <a:r>
              <a:rPr lang="en-GB" sz="1800" b="1" dirty="0"/>
              <a:t> tuning in practice</a:t>
            </a:r>
          </a:p>
          <a:p>
            <a:pPr marL="0" lvl="1" indent="0">
              <a:buNone/>
              <a:tabLst>
                <a:tab pos="3138488" algn="l"/>
              </a:tabLst>
            </a:pPr>
            <a:endParaRPr lang="en-GB" dirty="0"/>
          </a:p>
          <a:p>
            <a:pPr marL="0" lvl="1" indent="0">
              <a:buNone/>
              <a:tabLst>
                <a:tab pos="3138488" algn="l"/>
              </a:tabLst>
            </a:pPr>
            <a:r>
              <a:rPr lang="en-GB" sz="1800" dirty="0"/>
              <a:t>For hyperparameter tuning we can use </a:t>
            </a:r>
            <a:r>
              <a:rPr lang="en-GB" sz="1800" dirty="0" err="1"/>
              <a:t>SciKit-learn’s</a:t>
            </a:r>
            <a:r>
              <a:rPr lang="en-GB" sz="1800" dirty="0"/>
              <a:t> </a:t>
            </a:r>
            <a:r>
              <a:rPr lang="en-GB" b="1" dirty="0" err="1"/>
              <a:t>GridSearchCV</a:t>
            </a: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Training ANNs</a:t>
            </a:r>
            <a:endParaRPr lang="en-GB" sz="1800" dirty="0"/>
          </a:p>
        </p:txBody>
      </p:sp>
      <p:sp>
        <p:nvSpPr>
          <p:cNvPr id="3" name="TextBox 2"/>
          <p:cNvSpPr txBox="1"/>
          <p:nvPr/>
        </p:nvSpPr>
        <p:spPr>
          <a:xfrm>
            <a:off x="461727" y="3856776"/>
            <a:ext cx="3929204" cy="2864699"/>
          </a:xfrm>
          <a:prstGeom prst="rect">
            <a:avLst/>
          </a:prstGeom>
          <a:noFill/>
          <a:ln>
            <a:solidFill>
              <a:srgbClr val="00B050"/>
            </a:solidFill>
          </a:ln>
        </p:spPr>
        <p:txBody>
          <a:bodyPr wrap="square" rtlCol="0" anchor="ctr">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In this case, these hyperparameters:</a:t>
            </a:r>
          </a:p>
          <a:p>
            <a:pPr marL="630238"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L2 = 0.0001</a:t>
            </a:r>
          </a:p>
          <a:p>
            <a:pPr marL="630238"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Lr = 0.001</a:t>
            </a:r>
          </a:p>
          <a:p>
            <a:pPr marL="630238"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Layers = (30,30)</a:t>
            </a:r>
          </a:p>
          <a:p>
            <a:pPr marL="314325" marR="0" lvl="1" indent="0" algn="l" defTabSz="914400" rtl="0" eaLnBrk="1" fontAlgn="auto" latinLnBrk="0" hangingPunct="1">
              <a:lnSpc>
                <a:spcPct val="100000"/>
              </a:lnSpc>
              <a:spcBef>
                <a:spcPts val="0"/>
              </a:spcBef>
              <a:spcAft>
                <a:spcPts val="0"/>
              </a:spcAft>
              <a:buClrTx/>
              <a:buSzTx/>
              <a:buFontTx/>
              <a:buNone/>
              <a:tabLst>
                <a:tab pos="260350" algn="l"/>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result in the best </a:t>
            </a: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rPr>
              <a:t>generalisation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Note: we do </a:t>
            </a:r>
            <a:r>
              <a:rPr kumimoji="0" lang="en-GB" sz="1800" b="1" i="0" u="none" strike="noStrike" kern="1200" cap="none" spc="0" normalizeH="0" baseline="0" noProof="0" dirty="0">
                <a:ln>
                  <a:noFill/>
                </a:ln>
                <a:solidFill>
                  <a:srgbClr val="00B050"/>
                </a:solidFill>
                <a:effectLst/>
                <a:uLnTx/>
                <a:uFillTx/>
                <a:latin typeface="Calibri" panose="020F0502020204030204"/>
                <a:ea typeface="+mn-ea"/>
                <a:cs typeface="+mn-cs"/>
              </a:rPr>
              <a:t>not</a:t>
            </a:r>
            <a:r>
              <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rPr>
              <a:t> consider the weights of the model to assess its performance</a:t>
            </a:r>
          </a:p>
        </p:txBody>
      </p:sp>
      <p:sp>
        <p:nvSpPr>
          <p:cNvPr id="7" name="Rectangle 6"/>
          <p:cNvSpPr/>
          <p:nvPr/>
        </p:nvSpPr>
        <p:spPr>
          <a:xfrm>
            <a:off x="4572484" y="4437112"/>
            <a:ext cx="227372" cy="2284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606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K-fold cross validation</a:t>
            </a:r>
          </a:p>
        </p:txBody>
      </p:sp>
      <p:sp>
        <p:nvSpPr>
          <p:cNvPr id="3" name="Content Placeholder 2"/>
          <p:cNvSpPr>
            <a:spLocks noGrp="1"/>
          </p:cNvSpPr>
          <p:nvPr>
            <p:ph idx="1"/>
          </p:nvPr>
        </p:nvSpPr>
        <p:spPr>
          <a:xfrm>
            <a:off x="585926" y="1260000"/>
            <a:ext cx="7377344" cy="5400600"/>
          </a:xfrm>
        </p:spPr>
        <p:txBody>
          <a:bodyPr>
            <a:normAutofit/>
          </a:bodyPr>
          <a:lstStyle/>
          <a:p>
            <a:pPr marL="285750" lvl="1">
              <a:buFont typeface="Arial" panose="020B0604020202020204" pitchFamily="34" charset="0"/>
              <a:buChar char="•"/>
              <a:tabLst>
                <a:tab pos="3138488" algn="l"/>
              </a:tabLst>
            </a:pPr>
            <a:r>
              <a:rPr lang="en-GB" sz="1800" dirty="0"/>
              <a:t>K-fold cross validation is a method</a:t>
            </a:r>
            <a:r>
              <a:rPr lang="en-US" sz="1800" dirty="0"/>
              <a:t> to </a:t>
            </a:r>
            <a:r>
              <a:rPr lang="en-US" sz="1800" b="1" dirty="0"/>
              <a:t>more rigorously evaluate the </a:t>
            </a:r>
            <a:r>
              <a:rPr lang="en-US" sz="1800" b="1" dirty="0" err="1"/>
              <a:t>generalisation</a:t>
            </a:r>
            <a:r>
              <a:rPr lang="en-US" sz="1800" b="1" dirty="0"/>
              <a:t> performance </a:t>
            </a:r>
            <a:r>
              <a:rPr lang="en-US" sz="1800" dirty="0"/>
              <a:t>(vs train/test)</a:t>
            </a:r>
          </a:p>
          <a:p>
            <a:pPr marL="285750" lvl="1">
              <a:buFont typeface="Arial" panose="020B0604020202020204" pitchFamily="34" charset="0"/>
              <a:buChar char="•"/>
              <a:tabLst>
                <a:tab pos="3138488" algn="l"/>
              </a:tabLst>
            </a:pPr>
            <a:endParaRPr lang="en-US" sz="1800" dirty="0"/>
          </a:p>
          <a:p>
            <a:pPr marL="285750" lvl="1">
              <a:buFont typeface="Arial" panose="020B0604020202020204" pitchFamily="34" charset="0"/>
              <a:buChar char="•"/>
              <a:tabLst>
                <a:tab pos="3138488" algn="l"/>
              </a:tabLst>
            </a:pPr>
            <a:r>
              <a:rPr lang="en-US" sz="1800" dirty="0"/>
              <a:t>K-fold cross validations is a ‘</a:t>
            </a:r>
            <a:r>
              <a:rPr lang="en-US" sz="1800" b="1" dirty="0"/>
              <a:t>must use</a:t>
            </a:r>
            <a:r>
              <a:rPr lang="en-US" sz="1800" dirty="0"/>
              <a:t>’ when </a:t>
            </a:r>
            <a:r>
              <a:rPr lang="en-GB" sz="1800" dirty="0"/>
              <a:t>tuning the </a:t>
            </a:r>
            <a:r>
              <a:rPr lang="en-GB" sz="1800" dirty="0" err="1"/>
              <a:t>hyperparameters</a:t>
            </a:r>
            <a:endParaRPr lang="en-GB" sz="1800" dirty="0"/>
          </a:p>
          <a:p>
            <a:pPr marL="285750" lvl="1">
              <a:buFont typeface="Arial" panose="020B0604020202020204" pitchFamily="34" charset="0"/>
              <a:buChar char="•"/>
              <a:tabLst>
                <a:tab pos="3138488" algn="l"/>
              </a:tabLst>
            </a:pPr>
            <a:endParaRPr lang="en-GB" sz="1800" dirty="0"/>
          </a:p>
          <a:p>
            <a:pPr marL="285750" lvl="1">
              <a:buFont typeface="Arial" panose="020B0604020202020204" pitchFamily="34" charset="0"/>
              <a:buChar char="•"/>
              <a:tabLst>
                <a:tab pos="3138488" algn="l"/>
              </a:tabLst>
            </a:pPr>
            <a:r>
              <a:rPr lang="en-GB" sz="1800" dirty="0"/>
              <a:t>When tuning </a:t>
            </a:r>
            <a:r>
              <a:rPr lang="en-GB" sz="1800" dirty="0" err="1"/>
              <a:t>hyperparameters</a:t>
            </a:r>
            <a:r>
              <a:rPr lang="en-GB" sz="1800" dirty="0"/>
              <a:t> on a simple train/test split, one risks overfitting on the particular manifestation of the test-split</a:t>
            </a:r>
          </a:p>
          <a:p>
            <a:pPr marL="285750" lvl="1">
              <a:buFont typeface="Arial" panose="020B0604020202020204" pitchFamily="34" charset="0"/>
              <a:buChar char="•"/>
              <a:tabLst>
                <a:tab pos="3138488" algn="l"/>
              </a:tabLst>
            </a:pPr>
            <a:endParaRPr lang="en-GB" sz="1800" dirty="0"/>
          </a:p>
          <a:p>
            <a:pPr marL="285750" lvl="1">
              <a:buFont typeface="Arial" panose="020B0604020202020204" pitchFamily="34" charset="0"/>
              <a:buChar char="•"/>
              <a:tabLst>
                <a:tab pos="3138488" algn="l"/>
              </a:tabLst>
            </a:pPr>
            <a:endParaRPr lang="en-GB" sz="1800" dirty="0"/>
          </a:p>
          <a:p>
            <a:endParaRPr lang="en-GB" sz="1800" dirty="0"/>
          </a:p>
          <a:p>
            <a:pPr marL="0" indent="0">
              <a:buNone/>
              <a:tabLst>
                <a:tab pos="361950" algn="l"/>
              </a:tabLst>
            </a:pPr>
            <a:r>
              <a:rPr lang="en-GB" sz="1800" dirty="0"/>
              <a:t>	</a:t>
            </a:r>
          </a:p>
          <a:p>
            <a:pPr marL="0" indent="0">
              <a:buNone/>
              <a:tabLst>
                <a:tab pos="361950" algn="l"/>
              </a:tabLst>
            </a:pPr>
            <a:endParaRPr lang="en-GB" sz="1800" dirty="0"/>
          </a:p>
          <a:p>
            <a:pPr marL="358775" indent="-358775">
              <a:tabLst>
                <a:tab pos="3314700" algn="l"/>
              </a:tabLst>
            </a:pPr>
            <a:endParaRPr lang="en-GB" sz="1800" dirty="0"/>
          </a:p>
          <a:p>
            <a:endParaRPr lang="en-GB" sz="18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42</a:t>
            </a:fld>
            <a:endParaRPr lang="nl-NL">
              <a:solidFill>
                <a:prstClr val="black">
                  <a:tint val="75000"/>
                </a:prstClr>
              </a:solidFill>
            </a:endParaRPr>
          </a:p>
        </p:txBody>
      </p:sp>
      <p:grpSp>
        <p:nvGrpSpPr>
          <p:cNvPr id="6" name="Group 5"/>
          <p:cNvGrpSpPr/>
          <p:nvPr/>
        </p:nvGrpSpPr>
        <p:grpSpPr>
          <a:xfrm>
            <a:off x="8202510" y="1260000"/>
            <a:ext cx="3556264" cy="2534708"/>
            <a:chOff x="8026136" y="3328962"/>
            <a:chExt cx="3556264" cy="2534708"/>
          </a:xfrm>
        </p:grpSpPr>
        <p:pic>
          <p:nvPicPr>
            <p:cNvPr id="12" name="Picture 11"/>
            <p:cNvPicPr>
              <a:picLocks noChangeAspect="1"/>
            </p:cNvPicPr>
            <p:nvPr/>
          </p:nvPicPr>
          <p:blipFill rotWithShape="1">
            <a:blip r:embed="rId2"/>
            <a:srcRect t="31045" r="29022" b="10956"/>
            <a:stretch/>
          </p:blipFill>
          <p:spPr>
            <a:xfrm>
              <a:off x="8026136" y="3850846"/>
              <a:ext cx="3556264" cy="2012824"/>
            </a:xfrm>
            <a:prstGeom prst="rect">
              <a:avLst/>
            </a:prstGeom>
          </p:spPr>
        </p:pic>
        <p:sp>
          <p:nvSpPr>
            <p:cNvPr id="5" name="Rectangle 4"/>
            <p:cNvSpPr/>
            <p:nvPr/>
          </p:nvSpPr>
          <p:spPr>
            <a:xfrm>
              <a:off x="8472264" y="3328962"/>
              <a:ext cx="3094735" cy="275544"/>
            </a:xfrm>
            <a:prstGeom prst="rect">
              <a:avLst/>
            </a:prstGeom>
            <a:solidFill>
              <a:schemeClr val="bg1">
                <a:lumMod val="85000"/>
              </a:schemeClr>
            </a:soli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All data</a:t>
              </a:r>
            </a:p>
          </p:txBody>
        </p:sp>
      </p:grpSp>
      <p:sp>
        <p:nvSpPr>
          <p:cNvPr id="7" name="TextBox 6">
            <a:extLst>
              <a:ext uri="{FF2B5EF4-FFF2-40B4-BE49-F238E27FC236}">
                <a16:creationId xmlns:a16="http://schemas.microsoft.com/office/drawing/2014/main" id="{0BC3FC14-AED0-08E3-4884-B9D25864682D}"/>
              </a:ext>
            </a:extLst>
          </p:cNvPr>
          <p:cNvSpPr txBox="1"/>
          <p:nvPr/>
        </p:nvSpPr>
        <p:spPr>
          <a:xfrm>
            <a:off x="585926" y="3662852"/>
            <a:ext cx="7616584" cy="2823099"/>
          </a:xfrm>
          <a:prstGeom prst="rect">
            <a:avLst/>
          </a:prstGeom>
          <a:noFill/>
        </p:spPr>
        <p:txBody>
          <a:bodyPr wrap="square" rtlCol="0">
            <a:noAutofit/>
          </a:bodyPr>
          <a:lstStyle/>
          <a:p>
            <a:pPr marL="28575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r>
              <a:rPr kumimoji="0" lang="en-GB" sz="1700" b="1" i="0" u="none" strike="noStrike" kern="1200" cap="none" spc="0" normalizeH="0" baseline="0" noProof="0" dirty="0">
                <a:ln>
                  <a:noFill/>
                </a:ln>
                <a:solidFill>
                  <a:prstClr val="black"/>
                </a:solidFill>
                <a:effectLst/>
                <a:uLnTx/>
                <a:uFillTx/>
                <a:latin typeface="Calibri" panose="020F0502020204030204"/>
                <a:ea typeface="+mn-ea"/>
                <a:cs typeface="+mn-cs"/>
              </a:rPr>
              <a:t>K-fold cross validation procedure for </a:t>
            </a:r>
            <a:r>
              <a:rPr kumimoji="0" lang="en-GB" sz="1700" b="1" i="0" u="none" strike="noStrike" kern="1200" cap="none" spc="0" normalizeH="0" baseline="0" noProof="0" dirty="0" err="1">
                <a:ln>
                  <a:noFill/>
                </a:ln>
                <a:solidFill>
                  <a:prstClr val="black"/>
                </a:solidFill>
                <a:effectLst/>
                <a:uLnTx/>
                <a:uFillTx/>
                <a:latin typeface="Calibri" panose="020F0502020204030204"/>
                <a:ea typeface="+mn-ea"/>
                <a:cs typeface="+mn-cs"/>
              </a:rPr>
              <a:t>hypertuning</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Split data in K-folds</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 1…</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(models with hyperparameter settings)</a:t>
            </a:r>
          </a:p>
          <a:p>
            <a:pPr marL="1257300" marR="0" lvl="3" indent="-342900" algn="l" defTabSz="914400" rtl="0" eaLnBrk="1" fontAlgn="auto" latinLnBrk="0" hangingPunct="1">
              <a:lnSpc>
                <a:spcPct val="90000"/>
              </a:lnSpc>
              <a:spcBef>
                <a:spcPts val="500"/>
              </a:spcBef>
              <a:spcAft>
                <a:spcPts val="0"/>
              </a:spcAft>
              <a:buClrTx/>
              <a:buSzTx/>
              <a:buFont typeface="+mj-lt"/>
              <a:buAutoNum type="arabicPeriod" startAt="3"/>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 1…</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K</a:t>
            </a:r>
          </a:p>
          <a:p>
            <a:pPr marL="1771650" marR="0" lvl="4" indent="-400050" algn="l" defTabSz="914400" rtl="0" eaLnBrk="1" fontAlgn="auto" latinLnBrk="0" hangingPunct="1">
              <a:lnSpc>
                <a:spcPct val="90000"/>
              </a:lnSpc>
              <a:spcBef>
                <a:spcPts val="500"/>
              </a:spcBef>
              <a:spcAft>
                <a:spcPts val="0"/>
              </a:spcAft>
              <a:buClrTx/>
              <a:buSzTx/>
              <a:buFont typeface="+mj-lt"/>
              <a:buAutoNum type="romanUcPeriod"/>
              <a:tabLst>
                <a:tab pos="3138488" algn="l"/>
              </a:tabLst>
              <a:defRPr/>
            </a:pPr>
            <a:r>
              <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rPr>
              <a:t>Train the model, while leaving fold </a:t>
            </a:r>
            <a:r>
              <a:rPr kumimoji="0" lang="en-GB" sz="15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rPr>
              <a:t> out</a:t>
            </a:r>
          </a:p>
          <a:p>
            <a:pPr marL="1771650" marR="0" lvl="4" indent="-400050" algn="l" defTabSz="914400" rtl="0" eaLnBrk="1" fontAlgn="auto" latinLnBrk="0" hangingPunct="1">
              <a:lnSpc>
                <a:spcPct val="90000"/>
              </a:lnSpc>
              <a:spcBef>
                <a:spcPts val="500"/>
              </a:spcBef>
              <a:spcAft>
                <a:spcPts val="0"/>
              </a:spcAft>
              <a:buClrTx/>
              <a:buSzTx/>
              <a:buFont typeface="+mj-lt"/>
              <a:buAutoNum type="romanUcPeriod"/>
              <a:tabLst>
                <a:tab pos="3138488" algn="l"/>
              </a:tabLst>
              <a:defRPr/>
            </a:pPr>
            <a:r>
              <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rPr>
              <a:t>Evaluate the model performance on fold </a:t>
            </a:r>
            <a:r>
              <a:rPr kumimoji="0" lang="en-GB" sz="1500" b="0" i="1" u="none" strike="noStrike" kern="1200" cap="none" spc="0" normalizeH="0" baseline="0" noProof="0" dirty="0">
                <a:ln>
                  <a:noFill/>
                </a:ln>
                <a:solidFill>
                  <a:prstClr val="black"/>
                </a:solidFill>
                <a:effectLst/>
                <a:uLnTx/>
                <a:uFillTx/>
                <a:latin typeface="Calibri" panose="020F0502020204030204"/>
                <a:ea typeface="+mn-ea"/>
                <a:cs typeface="+mn-cs"/>
              </a:rPr>
              <a:t>k</a:t>
            </a:r>
          </a:p>
          <a:p>
            <a:pPr marL="1257300" marR="0" lvl="3" indent="-342900" algn="l" defTabSz="914400" rtl="0" eaLnBrk="1" fontAlgn="auto" latinLnBrk="0" hangingPunct="1">
              <a:lnSpc>
                <a:spcPct val="90000"/>
              </a:lnSpc>
              <a:spcBef>
                <a:spcPts val="500"/>
              </a:spcBef>
              <a:spcAft>
                <a:spcPts val="0"/>
              </a:spcAft>
              <a:buClrTx/>
              <a:buSzTx/>
              <a:buFont typeface="+mj-lt"/>
              <a:buAutoNum type="arabicPeriod" startAt="3"/>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Compute avg. performance of model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across all </a:t>
            </a:r>
            <a:r>
              <a:rPr kumimoji="0" lang="en-GB" sz="17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folds</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startAt="5"/>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Identify hyperparameters based on the best avg. performance across folds</a:t>
            </a:r>
          </a:p>
          <a:p>
            <a:pPr marL="800100" marR="0" lvl="2" indent="-342900" algn="l" defTabSz="914400" rtl="0" eaLnBrk="1" fontAlgn="auto" latinLnBrk="0" hangingPunct="1">
              <a:lnSpc>
                <a:spcPct val="90000"/>
              </a:lnSpc>
              <a:spcBef>
                <a:spcPts val="500"/>
              </a:spcBef>
              <a:spcAft>
                <a:spcPts val="0"/>
              </a:spcAft>
              <a:buClrTx/>
              <a:buSzTx/>
              <a:buFont typeface="+mj-lt"/>
              <a:buAutoNum type="arabicPeriod" startAt="5"/>
              <a:tabLst>
                <a:tab pos="3138488" algn="l"/>
              </a:tabLst>
              <a:defRPr/>
            </a:pP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For deployment: train model with optimised hyperparameters on </a:t>
            </a:r>
            <a:r>
              <a:rPr kumimoji="0" lang="en-GB" sz="1700" b="0" i="0" u="sng"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rPr>
              <a:t> data</a:t>
            </a:r>
          </a:p>
          <a:p>
            <a:pPr marL="28575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0010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981200" y="1268760"/>
            <a:ext cx="8507288" cy="5400600"/>
          </a:xfrm>
        </p:spPr>
        <p:txBody>
          <a:bodyPr>
            <a:normAutofit/>
          </a:bodyPr>
          <a:lstStyle/>
          <a:p>
            <a:pPr marL="0" lvl="1" indent="0">
              <a:buNone/>
              <a:tabLst>
                <a:tab pos="3138488" algn="l"/>
              </a:tabLst>
            </a:pPr>
            <a:endParaRPr lang="en-GB" sz="1800" b="1" dirty="0"/>
          </a:p>
          <a:p>
            <a:pPr marL="0" lvl="1" indent="0">
              <a:buNone/>
              <a:tabLst>
                <a:tab pos="3138488" algn="l"/>
              </a:tabLst>
            </a:pPr>
            <a:endParaRPr lang="en-GB" sz="1800" b="1"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US" sz="1800" dirty="0"/>
          </a:p>
          <a:p>
            <a:pPr marL="360363" lvl="1" indent="-360363">
              <a:buFont typeface="Arial" panose="020B0604020202020204" pitchFamily="34" charset="0"/>
              <a:buChar char="•"/>
              <a:tabLst>
                <a:tab pos="3138488" algn="l"/>
              </a:tabLst>
            </a:pPr>
            <a:endParaRPr lang="en-GB" sz="1800" dirty="0"/>
          </a:p>
          <a:p>
            <a:endParaRPr lang="en-GB" sz="1800" dirty="0"/>
          </a:p>
          <a:p>
            <a:pPr marL="0" indent="0">
              <a:buNone/>
              <a:tabLst>
                <a:tab pos="361950" algn="l"/>
              </a:tabLst>
            </a:pPr>
            <a:r>
              <a:rPr lang="en-GB" sz="1800" dirty="0"/>
              <a:t>	</a:t>
            </a:r>
          </a:p>
          <a:p>
            <a:pPr marL="0" indent="0">
              <a:buNone/>
              <a:tabLst>
                <a:tab pos="361950" algn="l"/>
              </a:tabLst>
            </a:pPr>
            <a:endParaRPr lang="en-GB" sz="1800" dirty="0"/>
          </a:p>
          <a:p>
            <a:pPr marL="358775" indent="-358775">
              <a:tabLst>
                <a:tab pos="3314700" algn="l"/>
              </a:tabLst>
            </a:pPr>
            <a:endParaRPr lang="en-GB" sz="1800" dirty="0"/>
          </a:p>
          <a:p>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0"/>
            <a:ext cx="8229600" cy="6858000"/>
          </a:xfrm>
        </p:spPr>
        <p:txBody>
          <a:bodyPr/>
          <a:lstStyle/>
          <a:p>
            <a:r>
              <a:rPr lang="en-GB" dirty="0"/>
              <a:t>Model performance metrics</a:t>
            </a:r>
            <a:endParaRPr lang="en-GB" sz="1800" dirty="0"/>
          </a:p>
        </p:txBody>
      </p:sp>
    </p:spTree>
    <p:extLst>
      <p:ext uri="{BB962C8B-B14F-4D97-AF65-F5344CB8AC3E}">
        <p14:creationId xmlns:p14="http://schemas.microsoft.com/office/powerpoint/2010/main" val="257053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82505"/>
            <a:ext cx="12192000" cy="45028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389921"/>
            <a:ext cx="7211000" cy="45028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3" lvl="1" indent="-360363">
              <a:buFont typeface="Arial" panose="020B0604020202020204" pitchFamily="34" charset="0"/>
              <a:buChar char="•"/>
              <a:tabLst>
                <a:tab pos="3138488" algn="l"/>
              </a:tabLst>
            </a:pPr>
            <a:r>
              <a:rPr kumimoji="0" lang="en-GB" sz="1800" b="0" i="0" u="none" strike="noStrike" kern="1200" cap="none" spc="0" normalizeH="0" baseline="0" noProof="0" dirty="0">
                <a:ln>
                  <a:noFill/>
                </a:ln>
                <a:solidFill>
                  <a:prstClr val="black"/>
                </a:solidFill>
                <a:effectLst/>
                <a:uLnTx/>
                <a:uFillTx/>
                <a:latin typeface="Calibri"/>
                <a:ea typeface="+mn-ea"/>
                <a:cs typeface="+mn-cs"/>
              </a:rPr>
              <a:t>While in choice modelling </a:t>
            </a:r>
            <a:r>
              <a:rPr lang="en-GB" sz="1800" dirty="0">
                <a:solidFill>
                  <a:prstClr val="black"/>
                </a:solidFill>
              </a:rPr>
              <a:t>almost exclusively, </a:t>
            </a:r>
            <a:r>
              <a:rPr kumimoji="0" lang="en-GB" sz="1800" b="0" i="0" u="none" strike="noStrike" kern="1200" cap="none" spc="0" normalizeH="0" baseline="0" noProof="0" dirty="0">
                <a:ln>
                  <a:noFill/>
                </a:ln>
                <a:solidFill>
                  <a:prstClr val="black"/>
                </a:solidFill>
                <a:effectLst/>
                <a:uLnTx/>
                <a:uFillTx/>
                <a:latin typeface="Calibri"/>
                <a:ea typeface="+mn-ea"/>
                <a:cs typeface="+mn-cs"/>
              </a:rPr>
              <a:t>the </a:t>
            </a:r>
            <a:r>
              <a:rPr kumimoji="0" lang="en-GB" sz="1800" b="1" i="0" u="none" strike="noStrike" kern="1200" cap="none" spc="0" normalizeH="0" baseline="0" noProof="0" dirty="0">
                <a:ln>
                  <a:noFill/>
                </a:ln>
                <a:solidFill>
                  <a:prstClr val="black"/>
                </a:solidFill>
                <a:effectLst/>
                <a:uLnTx/>
                <a:uFillTx/>
                <a:latin typeface="Calibri"/>
                <a:ea typeface="+mn-ea"/>
                <a:cs typeface="+mn-cs"/>
              </a:rPr>
              <a:t>LL</a:t>
            </a:r>
            <a:r>
              <a:rPr kumimoji="0" lang="en-GB" sz="1800" b="0" i="0" u="none" strike="noStrike" kern="1200" cap="none" spc="0" normalizeH="0" baseline="0" noProof="0" dirty="0">
                <a:ln>
                  <a:noFill/>
                </a:ln>
                <a:solidFill>
                  <a:prstClr val="black"/>
                </a:solidFill>
                <a:effectLst/>
                <a:uLnTx/>
                <a:uFillTx/>
                <a:latin typeface="Calibri"/>
                <a:ea typeface="+mn-ea"/>
                <a:cs typeface="+mn-cs"/>
              </a:rPr>
              <a:t> is used as </a:t>
            </a:r>
            <a:r>
              <a:rPr kumimoji="0" lang="en-GB" sz="1800" b="1" i="1" u="none" strike="noStrike" kern="1200" cap="none" spc="0" normalizeH="0" baseline="0" noProof="0" dirty="0">
                <a:ln>
                  <a:noFill/>
                </a:ln>
                <a:solidFill>
                  <a:prstClr val="black"/>
                </a:solidFill>
                <a:effectLst/>
                <a:uLnTx/>
                <a:uFillTx/>
                <a:latin typeface="Calibri"/>
                <a:ea typeface="+mn-ea"/>
                <a:cs typeface="+mn-cs"/>
              </a:rPr>
              <a:t>the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1" i="0" u="none" strike="noStrike" kern="1200" cap="none" spc="0" normalizeH="0" baseline="0" noProof="0" dirty="0">
                <a:ln>
                  <a:noFill/>
                </a:ln>
                <a:solidFill>
                  <a:prstClr val="black"/>
                </a:solidFill>
                <a:effectLst/>
                <a:uLnTx/>
                <a:uFillTx/>
                <a:latin typeface="Calibri"/>
                <a:ea typeface="+mn-ea"/>
                <a:cs typeface="+mn-cs"/>
              </a:rPr>
              <a:t>yardstick</a:t>
            </a:r>
            <a:r>
              <a:rPr kumimoji="0" lang="en-GB" sz="1800" b="0" i="0" u="none" strike="noStrike" kern="1200" cap="none" spc="0" normalizeH="0" baseline="0" noProof="0" dirty="0">
                <a:ln>
                  <a:noFill/>
                </a:ln>
                <a:solidFill>
                  <a:prstClr val="black"/>
                </a:solidFill>
                <a:effectLst/>
                <a:uLnTx/>
                <a:uFillTx/>
                <a:latin typeface="Calibri"/>
                <a:ea typeface="+mn-ea"/>
                <a:cs typeface="+mn-cs"/>
              </a:rPr>
              <a:t> for model performance, in machine </a:t>
            </a:r>
            <a:r>
              <a:rPr lang="en-GB" sz="1800" dirty="0">
                <a:solidFill>
                  <a:prstClr val="black"/>
                </a:solidFill>
              </a:rPr>
              <a:t>learning, </a:t>
            </a:r>
            <a:r>
              <a:rPr kumimoji="0" lang="en-GB" sz="1800" b="0" i="0" u="none" strike="noStrike" kern="1200" cap="none" spc="0" normalizeH="0" baseline="0" noProof="0" dirty="0">
                <a:ln>
                  <a:noFill/>
                </a:ln>
                <a:solidFill>
                  <a:prstClr val="black"/>
                </a:solidFill>
                <a:effectLst/>
                <a:uLnTx/>
                <a:uFillTx/>
                <a:latin typeface="Calibri"/>
                <a:ea typeface="+mn-ea"/>
                <a:cs typeface="+mn-cs"/>
              </a:rPr>
              <a:t>various other </a:t>
            </a:r>
            <a:r>
              <a:rPr kumimoji="0" lang="en-GB" sz="1800" b="1" i="0" u="none" strike="noStrike" kern="1200" cap="none" spc="0" normalizeH="0" baseline="0" noProof="0" dirty="0">
                <a:ln>
                  <a:noFill/>
                </a:ln>
                <a:solidFill>
                  <a:prstClr val="black"/>
                </a:solidFill>
                <a:effectLst/>
                <a:uLnTx/>
                <a:uFillTx/>
                <a:latin typeface="Calibri"/>
                <a:ea typeface="+mn-ea"/>
                <a:cs typeface="+mn-cs"/>
              </a:rPr>
              <a:t>metrics </a:t>
            </a:r>
            <a:r>
              <a:rPr kumimoji="0" lang="en-GB" sz="1800" i="0" u="none" strike="noStrike" kern="1200" cap="none" spc="0" normalizeH="0" baseline="0" noProof="0" dirty="0">
                <a:ln>
                  <a:noFill/>
                </a:ln>
                <a:solidFill>
                  <a:prstClr val="black"/>
                </a:solidFill>
                <a:effectLst/>
                <a:uLnTx/>
                <a:uFillTx/>
                <a:latin typeface="Calibri"/>
                <a:ea typeface="+mn-ea"/>
                <a:cs typeface="+mn-cs"/>
              </a:rPr>
              <a:t>are used</a:t>
            </a:r>
          </a:p>
          <a:p>
            <a:pPr marL="360363" lvl="1" indent="-360363">
              <a:buFont typeface="Arial" panose="020B0604020202020204" pitchFamily="34" charset="0"/>
              <a:buChar char="•"/>
              <a:tabLst>
                <a:tab pos="3138488" algn="l"/>
              </a:tabLst>
            </a:pPr>
            <a:endParaRPr kumimoji="0" lang="en-GB" sz="180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following metrics are commonly used in ML in </a:t>
            </a:r>
            <a:r>
              <a:rPr kumimoji="0" lang="en-GB" sz="1800" b="1" i="0" u="none" strike="noStrike" kern="1200" cap="none" spc="0" normalizeH="0" baseline="0" noProof="0" dirty="0">
                <a:ln>
                  <a:noFill/>
                </a:ln>
                <a:solidFill>
                  <a:prstClr val="black"/>
                </a:solidFill>
                <a:effectLst/>
                <a:uLnTx/>
                <a:uFillTx/>
                <a:latin typeface="Calibri"/>
                <a:ea typeface="+mn-ea"/>
                <a:cs typeface="+mn-cs"/>
              </a:rPr>
              <a:t>classification tasks</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Accuracy</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Precision</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Recall</a:t>
            </a:r>
          </a:p>
          <a:p>
            <a:pPr marL="800100" marR="0" lvl="2"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coefficient</a:t>
            </a:r>
          </a:p>
          <a:p>
            <a:pPr marL="457200" marR="0" lvl="2"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These metrics are computed based on the </a:t>
            </a:r>
            <a:r>
              <a:rPr kumimoji="0" lang="en-GB" sz="1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confusion matrix</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1" indent="-285750"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à"/>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7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1700" b="0" i="0" u="none" strike="noStrike" kern="1200" cap="none" spc="0" normalizeH="0" baseline="0" noProof="0" dirty="0" err="1">
                <a:ln>
                  <a:noFill/>
                </a:ln>
                <a:solidFill>
                  <a:prstClr val="black"/>
                </a:solidFill>
                <a:effectLst/>
                <a:uLnTx/>
                <a:uFillTx/>
                <a:latin typeface="Calibri"/>
                <a:ea typeface="+mn-ea"/>
                <a:cs typeface="+mn-cs"/>
              </a:rPr>
              <a:t>vc</a:t>
            </a:r>
            <a:endParaRPr kumimoji="0" lang="en-GB"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338" name="Picture 2" descr="10+ Human Height Measuring Yardstick Instrument Of Measurement Stock  Photos, Pictures &amp; Royalty-Free Images - iStock">
            <a:extLst>
              <a:ext uri="{FF2B5EF4-FFF2-40B4-BE49-F238E27FC236}">
                <a16:creationId xmlns:a16="http://schemas.microsoft.com/office/drawing/2014/main" id="{8975A39F-79D9-2193-032A-692002C53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7" r="6460"/>
          <a:stretch/>
        </p:blipFill>
        <p:spPr bwMode="auto">
          <a:xfrm>
            <a:off x="8343900" y="2380521"/>
            <a:ext cx="3835400" cy="450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4" end="4"/>
                                            </p:txEl>
                                          </p:spTgt>
                                        </p:tgtEl>
                                        <p:attrNameLst>
                                          <p:attrName>style.visibility</p:attrName>
                                        </p:attrNameLst>
                                      </p:cBhvr>
                                      <p:to>
                                        <p:strVal val="visible"/>
                                      </p:to>
                                    </p:set>
                                    <p:animEffect transition="in" filter="fade">
                                      <p:cBhvr>
                                        <p:cTn id="10" dur="500"/>
                                        <p:tgtEl>
                                          <p:spTgt spid="1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animEffect transition="in" filter="fade">
                                      <p:cBhvr>
                                        <p:cTn id="13" dur="500"/>
                                        <p:tgtEl>
                                          <p:spTgt spid="1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6" end="6"/>
                                            </p:txEl>
                                          </p:spTgt>
                                        </p:tgtEl>
                                        <p:attrNameLst>
                                          <p:attrName>style.visibility</p:attrName>
                                        </p:attrNameLst>
                                      </p:cBhvr>
                                      <p:to>
                                        <p:strVal val="visible"/>
                                      </p:to>
                                    </p:set>
                                    <p:animEffect transition="in" filter="fade">
                                      <p:cBhvr>
                                        <p:cTn id="16" dur="500"/>
                                        <p:tgtEl>
                                          <p:spTgt spid="15">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animEffect transition="in" filter="fade">
                                      <p:cBhvr>
                                        <p:cTn id="19" dur="500"/>
                                        <p:tgtEl>
                                          <p:spTgt spid="15">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9" end="9"/>
                                            </p:txEl>
                                          </p:spTgt>
                                        </p:tgtEl>
                                        <p:attrNameLst>
                                          <p:attrName>style.visibility</p:attrName>
                                        </p:attrNameLst>
                                      </p:cBhvr>
                                      <p:to>
                                        <p:strVal val="visible"/>
                                      </p:to>
                                    </p:set>
                                    <p:animEffect transition="in" filter="fade">
                                      <p:cBhvr>
                                        <p:cTn id="22" dur="500"/>
                                        <p:tgtEl>
                                          <p:spTgt spid="15">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Confusion matrix</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Shows counts from predicted and actual outcomes. </a:t>
            </a:r>
          </a:p>
          <a:p>
            <a:pPr marL="800100" marR="0" lvl="2" indent="-28575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Predictions are based on </a:t>
            </a:r>
            <a:r>
              <a:rPr kumimoji="0" lang="en-US" sz="1800" b="1" i="0" u="none" strike="noStrike" kern="1200" cap="none" spc="0" normalizeH="0" baseline="0" noProof="0" dirty="0">
                <a:ln>
                  <a:noFill/>
                </a:ln>
                <a:solidFill>
                  <a:prstClr val="black"/>
                </a:solidFill>
                <a:effectLst/>
                <a:uLnTx/>
                <a:uFillTx/>
                <a:latin typeface="Calibri"/>
                <a:ea typeface="+mn-ea"/>
                <a:cs typeface="+mn-cs"/>
              </a:rPr>
              <a:t>highest probability </a:t>
            </a:r>
            <a:r>
              <a:rPr kumimoji="0" lang="en-US" sz="1800" b="0" i="0" u="none" strike="noStrike" kern="1200" cap="none" spc="0" normalizeH="0" baseline="0" noProof="0" dirty="0">
                <a:ln>
                  <a:noFill/>
                </a:ln>
                <a:solidFill>
                  <a:prstClr val="black"/>
                </a:solidFill>
                <a:effectLst/>
                <a:uLnTx/>
                <a:uFillTx/>
                <a:latin typeface="Calibri"/>
                <a:ea typeface="+mn-ea"/>
                <a:cs typeface="+mn-cs"/>
              </a:rPr>
              <a:t>alternative</a:t>
            </a:r>
          </a:p>
          <a:p>
            <a:pPr marL="514350" marR="0" lvl="2" indent="0" algn="l" defTabSz="914400" rtl="0" eaLnBrk="1" fontAlgn="auto" latinLnBrk="0" hangingPunct="1">
              <a:lnSpc>
                <a:spcPct val="100000"/>
              </a:lnSpc>
              <a:spcBef>
                <a:spcPct val="20000"/>
              </a:spcBef>
              <a:spcAft>
                <a:spcPts val="0"/>
              </a:spcAft>
              <a:buClrTx/>
              <a:buSzTx/>
              <a:buFont typeface="Arial" pitchFamily="34" charset="0"/>
              <a:buNone/>
              <a:tabLst>
                <a:tab pos="1254125"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514350" marR="0" lvl="2" indent="0" algn="l" defTabSz="914400" rtl="0" eaLnBrk="1" fontAlgn="auto" latinLnBrk="0" hangingPunct="1">
              <a:lnSpc>
                <a:spcPct val="100000"/>
              </a:lnSpc>
              <a:spcBef>
                <a:spcPct val="20000"/>
              </a:spcBef>
              <a:spcAft>
                <a:spcPts val="0"/>
              </a:spcAft>
              <a:buClrTx/>
              <a:buSzTx/>
              <a:buFont typeface="Arial" pitchFamily="34" charset="0"/>
              <a:buNone/>
              <a:tabLst>
                <a:tab pos="1254125"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1" u="none" strike="noStrike" kern="1200" cap="none" spc="0" normalizeH="0" baseline="0" noProof="0" dirty="0">
                <a:ln>
                  <a:noFill/>
                </a:ln>
                <a:solidFill>
                  <a:prstClr val="black"/>
                </a:solidFill>
                <a:effectLst/>
                <a:uLnTx/>
                <a:uFillTx/>
                <a:latin typeface="Calibri"/>
                <a:ea typeface="+mn-ea"/>
                <a:cs typeface="+mn-cs"/>
              </a:rPr>
              <a:t>P</a:t>
            </a:r>
            <a:r>
              <a:rPr kumimoji="0" lang="en-US" sz="1800" b="0" i="1" u="none" strike="noStrike" kern="1200" cap="none" spc="0" normalizeH="0" baseline="-25000" noProof="0" dirty="0">
                <a:ln>
                  <a:noFill/>
                </a:ln>
                <a:solidFill>
                  <a:prstClr val="black"/>
                </a:solidFill>
                <a:effectLst/>
                <a:uLnTx/>
                <a:uFillTx/>
                <a:latin typeface="Calibri"/>
                <a:ea typeface="+mn-ea"/>
                <a:cs typeface="+mn-cs"/>
              </a:rPr>
              <a:t>in</a:t>
            </a:r>
            <a:r>
              <a:rPr kumimoji="0" lang="en-US" sz="1800" b="0" i="0" u="none" strike="noStrike" kern="1200" cap="none" spc="0" normalizeH="0" baseline="0" noProof="0" dirty="0">
                <a:ln>
                  <a:noFill/>
                </a:ln>
                <a:solidFill>
                  <a:prstClr val="black"/>
                </a:solidFill>
                <a:effectLst/>
                <a:uLnTx/>
                <a:uFillTx/>
                <a:latin typeface="Calibri"/>
                <a:ea typeface="+mn-ea"/>
                <a:cs typeface="+mn-cs"/>
              </a:rPr>
              <a:t> = [0.21  0.42  0.37] </a:t>
            </a: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[0  1  0]</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Counts on the diagonal are correctly classified outcomes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Counts on the off diagonal elements are the misclassified outcomes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p:cNvSpPr txBox="1"/>
          <p:nvPr/>
        </p:nvSpPr>
        <p:spPr>
          <a:xfrm>
            <a:off x="7032104" y="1700808"/>
            <a:ext cx="4176000" cy="288032"/>
          </a:xfrm>
          <a:prstGeom prst="rect">
            <a:avLst/>
          </a:prstGeom>
          <a:noFill/>
          <a:ln>
            <a:no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Confusion matrix (2 classes)</a:t>
            </a:r>
          </a:p>
        </p:txBody>
      </p:sp>
    </p:spTree>
    <p:extLst>
      <p:ext uri="{BB962C8B-B14F-4D97-AF65-F5344CB8AC3E}">
        <p14:creationId xmlns:p14="http://schemas.microsoft.com/office/powerpoint/2010/main" val="4126302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Confusion matrix</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833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True Positive (TP)</a:t>
            </a:r>
          </a:p>
          <a:p>
            <a:pPr marL="800100" marR="0" lvl="2"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correctly predicts the positive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False Positive (FP)</a:t>
            </a:r>
          </a:p>
          <a:p>
            <a:pPr marL="742950" marR="0" lvl="2" indent="-2286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incorrectly predicts positive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True Negative (TN)</a:t>
            </a:r>
          </a:p>
          <a:p>
            <a:pPr marL="800100" marR="0" lvl="2"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correctly predicts the negative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False Negative (FN)</a:t>
            </a:r>
          </a:p>
          <a:p>
            <a:pPr marL="800100" marR="0" lvl="2"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model incorrectly predicts negative class</a:t>
            </a: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Table 2"/>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True Positives (TP)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False</a:t>
                      </a:r>
                      <a:r>
                        <a:rPr lang="en-GB" sz="1800" baseline="0" dirty="0">
                          <a:latin typeface="+mn-lt"/>
                        </a:rPr>
                        <a:t> Positives</a:t>
                      </a:r>
                    </a:p>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False Negatives</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True Negatives</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7" name="TextBox 6"/>
          <p:cNvSpPr txBox="1"/>
          <p:nvPr/>
        </p:nvSpPr>
        <p:spPr>
          <a:xfrm>
            <a:off x="7032104" y="1700808"/>
            <a:ext cx="4176000" cy="288032"/>
          </a:xfrm>
          <a:prstGeom prst="rect">
            <a:avLst/>
          </a:prstGeom>
          <a:noFill/>
          <a:ln>
            <a:noFill/>
          </a:ln>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Confusion matrix (2 classes)</a:t>
            </a:r>
          </a:p>
        </p:txBody>
      </p:sp>
    </p:spTree>
    <p:extLst>
      <p:ext uri="{BB962C8B-B14F-4D97-AF65-F5344CB8AC3E}">
        <p14:creationId xmlns:p14="http://schemas.microsoft.com/office/powerpoint/2010/main" val="3173077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Accuracy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2"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Ratio of correctly predicted observations to the total observations</a:t>
            </a: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470010" y="2351598"/>
          <a:ext cx="3319138" cy="720000"/>
        </p:xfrm>
        <a:graphic>
          <a:graphicData uri="http://schemas.openxmlformats.org/presentationml/2006/ole">
            <mc:AlternateContent xmlns:mc="http://schemas.openxmlformats.org/markup-compatibility/2006">
              <mc:Choice xmlns:v="urn:schemas-microsoft-com:vml" Requires="v">
                <p:oleObj name="Equation" r:id="rId2" imgW="1701720" imgH="368280" progId="Equation.DSMT4">
                  <p:embed/>
                </p:oleObj>
              </mc:Choice>
              <mc:Fallback>
                <p:oleObj name="Equation" r:id="rId2" imgW="1701720" imgH="368280" progId="Equation.DSMT4">
                  <p:embed/>
                  <p:pic>
                    <p:nvPicPr>
                      <p:cNvPr id="2" name="Object 1"/>
                      <p:cNvPicPr/>
                      <p:nvPr/>
                    </p:nvPicPr>
                    <p:blipFill>
                      <a:blip r:embed="rId3"/>
                      <a:stretch>
                        <a:fillRect/>
                      </a:stretch>
                    </p:blipFill>
                    <p:spPr>
                      <a:xfrm>
                        <a:off x="1470010" y="2351598"/>
                        <a:ext cx="3319138" cy="720000"/>
                      </a:xfrm>
                      <a:prstGeom prst="rect">
                        <a:avLst/>
                      </a:prstGeom>
                    </p:spPr>
                  </p:pic>
                </p:oleObj>
              </mc:Fallback>
            </mc:AlternateContent>
          </a:graphicData>
        </a:graphic>
      </p:graphicFrame>
      <p:sp>
        <p:nvSpPr>
          <p:cNvPr id="8" name="Rounded Rectangle 7"/>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13" name="Group 12"/>
          <p:cNvGrpSpPr/>
          <p:nvPr/>
        </p:nvGrpSpPr>
        <p:grpSpPr>
          <a:xfrm>
            <a:off x="5398192" y="2272473"/>
            <a:ext cx="1080000" cy="771690"/>
            <a:chOff x="9912422" y="1142746"/>
            <a:chExt cx="1080000" cy="771690"/>
          </a:xfrm>
        </p:grpSpPr>
        <p:sp>
          <p:nvSpPr>
            <p:cNvPr id="11" name="Rounded Rectangle 10"/>
            <p:cNvSpPr/>
            <p:nvPr/>
          </p:nvSpPr>
          <p:spPr>
            <a:xfrm>
              <a:off x="9912422" y="1142746"/>
              <a:ext cx="1080000" cy="324000"/>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50"/>
                  </a:solidFill>
                  <a:effectLst/>
                  <a:uLnTx/>
                  <a:uFillTx/>
                  <a:latin typeface="Calibri"/>
                  <a:ea typeface="+mn-ea"/>
                  <a:cs typeface="+mn-cs"/>
                </a:rPr>
                <a:t>numerator</a:t>
              </a:r>
            </a:p>
          </p:txBody>
        </p:sp>
        <p:sp>
          <p:nvSpPr>
            <p:cNvPr id="19" name="Rounded Rectangle 18"/>
            <p:cNvSpPr/>
            <p:nvPr/>
          </p:nvSpPr>
          <p:spPr>
            <a:xfrm>
              <a:off x="9912422" y="1590436"/>
              <a:ext cx="1080000" cy="324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F0"/>
                  </a:solidFill>
                  <a:effectLst/>
                  <a:uLnTx/>
                  <a:uFillTx/>
                  <a:latin typeface="Calibri"/>
                  <a:ea typeface="+mn-ea"/>
                  <a:cs typeface="+mn-cs"/>
                </a:rPr>
                <a:t>denominator</a:t>
              </a:r>
              <a:endParaRPr kumimoji="0" lang="en-GB" sz="2000" b="1" i="0" u="none" strike="noStrike" kern="1200" cap="none" spc="0" normalizeH="0" baseline="0" noProof="0" dirty="0">
                <a:ln>
                  <a:noFill/>
                </a:ln>
                <a:solidFill>
                  <a:srgbClr val="00B0F0"/>
                </a:solidFill>
                <a:effectLst/>
                <a:uLnTx/>
                <a:uFillTx/>
                <a:latin typeface="Calibri"/>
                <a:ea typeface="+mn-ea"/>
                <a:cs typeface="+mn-cs"/>
              </a:endParaRPr>
            </a:p>
          </p:txBody>
        </p:sp>
      </p:grpSp>
      <p:sp>
        <p:nvSpPr>
          <p:cNvPr id="20" name="Rounded Rectangle 19"/>
          <p:cNvSpPr/>
          <p:nvPr/>
        </p:nvSpPr>
        <p:spPr>
          <a:xfrm rot="2395412">
            <a:off x="7971482" y="3719283"/>
            <a:ext cx="2424215" cy="652758"/>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2262400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Accuracy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70010" y="2351598"/>
          <a:ext cx="3319138" cy="720000"/>
        </p:xfrm>
        <a:graphic>
          <a:graphicData uri="http://schemas.openxmlformats.org/presentationml/2006/ole">
            <mc:AlternateContent xmlns:mc="http://schemas.openxmlformats.org/markup-compatibility/2006">
              <mc:Choice xmlns:v="urn:schemas-microsoft-com:vml" Requires="v">
                <p:oleObj name="Equation" r:id="rId2" imgW="1701720" imgH="368280" progId="Equation.DSMT4">
                  <p:embed/>
                </p:oleObj>
              </mc:Choice>
              <mc:Fallback>
                <p:oleObj name="Equation" r:id="rId2" imgW="1701720" imgH="368280" progId="Equation.DSMT4">
                  <p:embed/>
                  <p:pic>
                    <p:nvPicPr>
                      <p:cNvPr id="2" name="Object 1"/>
                      <p:cNvPicPr/>
                      <p:nvPr/>
                    </p:nvPicPr>
                    <p:blipFill>
                      <a:blip r:embed="rId3"/>
                      <a:stretch>
                        <a:fillRect/>
                      </a:stretch>
                    </p:blipFill>
                    <p:spPr>
                      <a:xfrm>
                        <a:off x="1470010" y="2351598"/>
                        <a:ext cx="3319138" cy="720000"/>
                      </a:xfrm>
                      <a:prstGeom prst="rect">
                        <a:avLst/>
                      </a:prstGeom>
                    </p:spPr>
                  </p:pic>
                </p:oleObj>
              </mc:Fallback>
            </mc:AlternateContent>
          </a:graphicData>
        </a:graphic>
      </p:graphicFrame>
      <p:grpSp>
        <p:nvGrpSpPr>
          <p:cNvPr id="9" name="Group 8"/>
          <p:cNvGrpSpPr/>
          <p:nvPr/>
        </p:nvGrpSpPr>
        <p:grpSpPr>
          <a:xfrm>
            <a:off x="1462682" y="1395624"/>
            <a:ext cx="10463614" cy="2860756"/>
            <a:chOff x="1462682" y="1395624"/>
            <a:chExt cx="10463614" cy="2860756"/>
          </a:xfrm>
        </p:grpSpPr>
        <p:grpSp>
          <p:nvGrpSpPr>
            <p:cNvPr id="7" name="Group 6"/>
            <p:cNvGrpSpPr/>
            <p:nvPr/>
          </p:nvGrpSpPr>
          <p:grpSpPr>
            <a:xfrm>
              <a:off x="7032104" y="1395624"/>
              <a:ext cx="4894192" cy="646364"/>
              <a:chOff x="7032104" y="1395624"/>
              <a:chExt cx="4894192" cy="646364"/>
            </a:xfrm>
          </p:grpSpPr>
          <p:sp>
            <p:nvSpPr>
              <p:cNvPr id="3" name="Rounded Rectangle 2"/>
              <p:cNvSpPr/>
              <p:nvPr/>
            </p:nvSpPr>
            <p:spPr>
              <a:xfrm>
                <a:off x="7032104" y="1395624"/>
                <a:ext cx="4894192"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6" name="TextBox 15"/>
              <p:cNvSpPr txBox="1"/>
              <p:nvPr/>
            </p:nvSpPr>
            <p:spPr>
              <a:xfrm>
                <a:off x="7174944" y="1395657"/>
                <a:ext cx="46085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 (</a:t>
                </a:r>
                <a:r>
                  <a:rPr kumimoji="0" lang="en-GB" sz="1800" b="1" i="1" u="none" strike="noStrike" kern="1200" cap="none" spc="0" normalizeH="0" baseline="0" noProof="0" dirty="0">
                    <a:ln>
                      <a:noFill/>
                    </a:ln>
                    <a:solidFill>
                      <a:srgbClr val="7030A0"/>
                    </a:solidFill>
                    <a:effectLst/>
                    <a:uLnTx/>
                    <a:uFillTx/>
                    <a:latin typeface="Calibri"/>
                    <a:ea typeface="+mn-ea"/>
                    <a:cs typeface="+mn-cs"/>
                  </a:rPr>
                  <a:t>N</a:t>
                </a:r>
                <a:r>
                  <a:rPr kumimoji="0" lang="en-GB" sz="1800" b="1" i="0" u="none" strike="noStrike" kern="1200" cap="none" spc="0" normalizeH="0" baseline="0" noProof="0" dirty="0">
                    <a:ln>
                      <a:noFill/>
                    </a:ln>
                    <a:solidFill>
                      <a:srgbClr val="7030A0"/>
                    </a:solidFill>
                    <a:effectLst/>
                    <a:uLnTx/>
                    <a:uFillTx/>
                    <a:latin typeface="Calibri"/>
                    <a:ea typeface="+mn-ea"/>
                    <a:cs typeface="+mn-cs"/>
                  </a:rPr>
                  <a:t> = 220)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graphicFrame>
          <p:nvGraphicFramePr>
            <p:cNvPr id="5" name="Object 4"/>
            <p:cNvGraphicFramePr>
              <a:graphicFrameLocks noChangeAspect="1"/>
            </p:cNvGraphicFramePr>
            <p:nvPr/>
          </p:nvGraphicFramePr>
          <p:xfrm>
            <a:off x="1462682" y="3536380"/>
            <a:ext cx="4493793" cy="720000"/>
          </p:xfrm>
          <a:graphic>
            <a:graphicData uri="http://schemas.openxmlformats.org/presentationml/2006/ole">
              <mc:AlternateContent xmlns:mc="http://schemas.openxmlformats.org/markup-compatibility/2006">
                <mc:Choice xmlns:v="urn:schemas-microsoft-com:vml" Requires="v">
                  <p:oleObj name="Equation" r:id="rId4" imgW="2298600" imgH="368280" progId="Equation.DSMT4">
                    <p:embed/>
                  </p:oleObj>
                </mc:Choice>
                <mc:Fallback>
                  <p:oleObj name="Equation" r:id="rId4" imgW="2298600" imgH="368280" progId="Equation.DSMT4">
                    <p:embed/>
                    <p:pic>
                      <p:nvPicPr>
                        <p:cNvPr id="5" name="Object 4"/>
                        <p:cNvPicPr/>
                        <p:nvPr/>
                      </p:nvPicPr>
                      <p:blipFill>
                        <a:blip r:embed="rId5"/>
                        <a:stretch>
                          <a:fillRect/>
                        </a:stretch>
                      </p:blipFill>
                      <p:spPr>
                        <a:xfrm>
                          <a:off x="1462682" y="3536380"/>
                          <a:ext cx="4493793" cy="720000"/>
                        </a:xfrm>
                        <a:prstGeom prst="rect">
                          <a:avLst/>
                        </a:prstGeom>
                        <a:ln>
                          <a:noFill/>
                        </a:ln>
                      </p:spPr>
                    </p:pic>
                  </p:oleObj>
                </mc:Fallback>
              </mc:AlternateContent>
            </a:graphicData>
          </a:graphic>
        </p:graphicFrame>
      </p:grpSp>
      <p:sp>
        <p:nvSpPr>
          <p:cNvPr id="20" name="Rounded Rectangle 19"/>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1" name="Rounded Rectangle 20"/>
          <p:cNvSpPr/>
          <p:nvPr/>
        </p:nvSpPr>
        <p:spPr>
          <a:xfrm rot="2395412">
            <a:off x="7971482" y="3740591"/>
            <a:ext cx="2424215" cy="652758"/>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962566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412040"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Precision [0,1]</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2"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2"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Ratio of correctly predicted positive (negative) observations to the total predicted positive (negative) observations</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487488" y="2231177"/>
          <a:ext cx="3749675" cy="1727200"/>
        </p:xfrm>
        <a:graphic>
          <a:graphicData uri="http://schemas.openxmlformats.org/presentationml/2006/ole">
            <mc:AlternateContent xmlns:mc="http://schemas.openxmlformats.org/markup-compatibility/2006">
              <mc:Choice xmlns:v="urn:schemas-microsoft-com:vml" Requires="v">
                <p:oleObj name="Equation" r:id="rId2" imgW="1879560" imgH="863280" progId="Equation.DSMT4">
                  <p:embed/>
                </p:oleObj>
              </mc:Choice>
              <mc:Fallback>
                <p:oleObj name="Equation" r:id="rId2" imgW="1879560" imgH="863280" progId="Equation.DSMT4">
                  <p:embed/>
                  <p:pic>
                    <p:nvPicPr>
                      <p:cNvPr id="2" name="Object 1"/>
                      <p:cNvPicPr/>
                      <p:nvPr/>
                    </p:nvPicPr>
                    <p:blipFill>
                      <a:blip r:embed="rId3"/>
                      <a:stretch>
                        <a:fillRect/>
                      </a:stretch>
                    </p:blipFill>
                    <p:spPr>
                      <a:xfrm>
                        <a:off x="1487488" y="2231177"/>
                        <a:ext cx="3749675" cy="1727200"/>
                      </a:xfrm>
                      <a:prstGeom prst="rect">
                        <a:avLst/>
                      </a:prstGeom>
                    </p:spPr>
                  </p:pic>
                </p:oleObj>
              </mc:Fallback>
            </mc:AlternateContent>
          </a:graphicData>
        </a:graphic>
      </p:graphicFrame>
      <p:sp>
        <p:nvSpPr>
          <p:cNvPr id="21" name="Rounded Rectangle 20"/>
          <p:cNvSpPr/>
          <p:nvPr/>
        </p:nvSpPr>
        <p:spPr>
          <a:xfrm>
            <a:off x="8044563" y="4221089"/>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3" name="Rounded Rectangle 22"/>
          <p:cNvSpPr/>
          <p:nvPr/>
        </p:nvSpPr>
        <p:spPr>
          <a:xfrm>
            <a:off x="8054422" y="3176088"/>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4" name="Rounded Rectangle 23"/>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26" name="Group 25"/>
          <p:cNvGrpSpPr/>
          <p:nvPr/>
        </p:nvGrpSpPr>
        <p:grpSpPr>
          <a:xfrm>
            <a:off x="5398192" y="2272473"/>
            <a:ext cx="1080000" cy="771690"/>
            <a:chOff x="9912422" y="1142746"/>
            <a:chExt cx="1080000" cy="771690"/>
          </a:xfrm>
        </p:grpSpPr>
        <p:sp>
          <p:nvSpPr>
            <p:cNvPr id="27" name="Rounded Rectangle 26"/>
            <p:cNvSpPr/>
            <p:nvPr/>
          </p:nvSpPr>
          <p:spPr>
            <a:xfrm>
              <a:off x="9912422" y="1142746"/>
              <a:ext cx="1080000" cy="324000"/>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50"/>
                  </a:solidFill>
                  <a:effectLst/>
                  <a:uLnTx/>
                  <a:uFillTx/>
                  <a:latin typeface="Calibri"/>
                  <a:ea typeface="+mn-ea"/>
                  <a:cs typeface="+mn-cs"/>
                </a:rPr>
                <a:t>numerator</a:t>
              </a:r>
            </a:p>
          </p:txBody>
        </p:sp>
        <p:sp>
          <p:nvSpPr>
            <p:cNvPr id="28" name="Rounded Rectangle 27"/>
            <p:cNvSpPr/>
            <p:nvPr/>
          </p:nvSpPr>
          <p:spPr>
            <a:xfrm>
              <a:off x="9912422" y="1590436"/>
              <a:ext cx="1080000" cy="324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F0"/>
                  </a:solidFill>
                  <a:effectLst/>
                  <a:uLnTx/>
                  <a:uFillTx/>
                  <a:latin typeface="Calibri"/>
                  <a:ea typeface="+mn-ea"/>
                  <a:cs typeface="+mn-cs"/>
                </a:rPr>
                <a:t>denominator</a:t>
              </a:r>
              <a:endParaRPr kumimoji="0" lang="en-GB" sz="2000" b="1" i="0" u="none" strike="noStrike" kern="1200" cap="none" spc="0" normalizeH="0" baseline="0" noProof="0" dirty="0">
                <a:ln>
                  <a:noFill/>
                </a:ln>
                <a:solidFill>
                  <a:srgbClr val="00B0F0"/>
                </a:solidFill>
                <a:effectLst/>
                <a:uLnTx/>
                <a:uFillTx/>
                <a:latin typeface="Calibri"/>
                <a:ea typeface="+mn-ea"/>
                <a:cs typeface="+mn-cs"/>
              </a:endParaRPr>
            </a:p>
          </p:txBody>
        </p:sp>
      </p:grpSp>
      <p:sp>
        <p:nvSpPr>
          <p:cNvPr id="18" name="TextBox 17"/>
          <p:cNvSpPr txBox="1"/>
          <p:nvPr/>
        </p:nvSpPr>
        <p:spPr>
          <a:xfrm>
            <a:off x="1487488" y="2990091"/>
            <a:ext cx="28728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Positive Predictive Value</a:t>
            </a:r>
          </a:p>
        </p:txBody>
      </p:sp>
      <p:sp>
        <p:nvSpPr>
          <p:cNvPr id="29" name="TextBox 28"/>
          <p:cNvSpPr txBox="1"/>
          <p:nvPr/>
        </p:nvSpPr>
        <p:spPr>
          <a:xfrm>
            <a:off x="1488352" y="3888522"/>
            <a:ext cx="3384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Negative Predictive Value</a:t>
            </a:r>
          </a:p>
        </p:txBody>
      </p:sp>
    </p:spTree>
    <p:extLst>
      <p:ext uri="{BB962C8B-B14F-4D97-AF65-F5344CB8AC3E}">
        <p14:creationId xmlns:p14="http://schemas.microsoft.com/office/powerpoint/2010/main" val="150529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Content Placeholder 3">
            <a:extLst>
              <a:ext uri="{FF2B5EF4-FFF2-40B4-BE49-F238E27FC236}">
                <a16:creationId xmlns:a16="http://schemas.microsoft.com/office/drawing/2014/main" id="{02F465D5-0B6F-F1C8-6FFD-E0D34F90CC9C}"/>
              </a:ext>
            </a:extLst>
          </p:cNvPr>
          <p:cNvSpPr>
            <a:spLocks noGrp="1"/>
          </p:cNvSpPr>
          <p:nvPr>
            <p:ph idx="1"/>
          </p:nvPr>
        </p:nvSpPr>
        <p:spPr>
          <a:xfrm>
            <a:off x="715992" y="1216325"/>
            <a:ext cx="9519690" cy="476674"/>
          </a:xfrm>
        </p:spPr>
        <p:txBody>
          <a:bodyPr/>
          <a:lstStyle/>
          <a:p>
            <a:pPr marL="0" indent="0">
              <a:buNone/>
            </a:pPr>
            <a:r>
              <a:rPr lang="en-GB" b="1" dirty="0"/>
              <a:t>The RUM-MNL model is not a perfect model of choice behaviour: it has four key limitations</a:t>
            </a:r>
          </a:p>
          <a:p>
            <a:pPr marL="0" indent="0">
              <a:buNone/>
            </a:pPr>
            <a:endParaRPr lang="en-GB" dirty="0"/>
          </a:p>
          <a:p>
            <a:endParaRPr lang="en-GB" dirty="0"/>
          </a:p>
          <a:p>
            <a:endParaRPr lang="en-GB" dirty="0"/>
          </a:p>
        </p:txBody>
      </p:sp>
      <p:sp>
        <p:nvSpPr>
          <p:cNvPr id="2" name="TextBox 1">
            <a:extLst>
              <a:ext uri="{FF2B5EF4-FFF2-40B4-BE49-F238E27FC236}">
                <a16:creationId xmlns:a16="http://schemas.microsoft.com/office/drawing/2014/main" id="{6C5A882F-8CEA-A8C3-31CE-45ACEF738EBA}"/>
              </a:ext>
            </a:extLst>
          </p:cNvPr>
          <p:cNvSpPr txBox="1"/>
          <p:nvPr/>
        </p:nvSpPr>
        <p:spPr>
          <a:xfrm>
            <a:off x="715992" y="1874154"/>
            <a:ext cx="5693861" cy="4273149"/>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𝜀 is assumed to be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i.i.d.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across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mn-cs"/>
              </a:rPr>
              <a:t>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rPr>
              <a:t>alternatives</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This is often unrealistic.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Not everything that matters to choice behaviour is in our data, e.g. a dislike for crowdedness may apply to all public transport </a:t>
            </a:r>
            <a:r>
              <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rPr>
              <a:t>alternatives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the choice set,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leading to correlated unobserved utilities.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Often, we have </a:t>
            </a:r>
            <a:r>
              <a:rPr kumimoji="0" lang="en-GB" sz="1800" b="1" i="0" u="none" strike="noStrike" kern="1200" cap="none" spc="0" normalizeH="0" baseline="0" noProof="0" dirty="0">
                <a:ln>
                  <a:noFill/>
                </a:ln>
                <a:solidFill>
                  <a:srgbClr val="5B9BD5"/>
                </a:solidFill>
                <a:effectLst/>
                <a:uLnTx/>
                <a:uFillTx/>
                <a:latin typeface="Calibri" panose="020F0502020204030204"/>
                <a:ea typeface="+mn-ea"/>
                <a:cs typeface="+mn-cs"/>
              </a:rPr>
              <a:t>multiple observations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the same individual. Unobserved utilities will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echo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through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all choices of the same individual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20" name="Group 19">
            <a:extLst>
              <a:ext uri="{FF2B5EF4-FFF2-40B4-BE49-F238E27FC236}">
                <a16:creationId xmlns:a16="http://schemas.microsoft.com/office/drawing/2014/main" id="{CD5BD837-44AF-31C0-038A-BD13E45A8C34}"/>
              </a:ext>
            </a:extLst>
          </p:cNvPr>
          <p:cNvGrpSpPr/>
          <p:nvPr/>
        </p:nvGrpSpPr>
        <p:grpSpPr>
          <a:xfrm>
            <a:off x="6762939" y="2736093"/>
            <a:ext cx="4499572" cy="2749400"/>
            <a:chOff x="6762939" y="2736093"/>
            <a:chExt cx="4499572" cy="2749400"/>
          </a:xfrm>
        </p:grpSpPr>
        <p:grpSp>
          <p:nvGrpSpPr>
            <p:cNvPr id="11" name="Group 10">
              <a:extLst>
                <a:ext uri="{FF2B5EF4-FFF2-40B4-BE49-F238E27FC236}">
                  <a16:creationId xmlns:a16="http://schemas.microsoft.com/office/drawing/2014/main" id="{C240A132-DB26-7BE0-12CF-99FE3BC2EFB0}"/>
                </a:ext>
              </a:extLst>
            </p:cNvPr>
            <p:cNvGrpSpPr/>
            <p:nvPr/>
          </p:nvGrpSpPr>
          <p:grpSpPr>
            <a:xfrm>
              <a:off x="6762939" y="2736093"/>
              <a:ext cx="1249378" cy="1919334"/>
              <a:chOff x="6762939" y="2736093"/>
              <a:chExt cx="1249378" cy="1919334"/>
            </a:xfrm>
          </p:grpSpPr>
          <p:sp>
            <p:nvSpPr>
              <p:cNvPr id="3" name="Right Arrow 2">
                <a:extLst>
                  <a:ext uri="{FF2B5EF4-FFF2-40B4-BE49-F238E27FC236}">
                    <a16:creationId xmlns:a16="http://schemas.microsoft.com/office/drawing/2014/main" id="{2D988BE4-8C89-99AC-FDA1-602BAA10914A}"/>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mage result for understand icon">
                <a:extLst>
                  <a:ext uri="{FF2B5EF4-FFF2-40B4-BE49-F238E27FC236}">
                    <a16:creationId xmlns:a16="http://schemas.microsoft.com/office/drawing/2014/main" id="{5EF43A69-A091-92BF-2999-6C24F4A6F8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5F38276E-D5A9-585E-5CB6-30D111FFD6AC}"/>
                </a:ext>
              </a:extLst>
            </p:cNvPr>
            <p:cNvPicPr>
              <a:picLocks noChangeAspect="1"/>
            </p:cNvPicPr>
            <p:nvPr/>
          </p:nvPicPr>
          <p:blipFill rotWithShape="1">
            <a:blip r:embed="rId4"/>
            <a:srcRect l="76200" b="52130"/>
            <a:stretch/>
          </p:blipFill>
          <p:spPr>
            <a:xfrm>
              <a:off x="8860253" y="4948076"/>
              <a:ext cx="522652" cy="537417"/>
            </a:xfrm>
            <a:prstGeom prst="rect">
              <a:avLst/>
            </a:prstGeom>
          </p:spPr>
        </p:pic>
        <p:sp>
          <p:nvSpPr>
            <p:cNvPr id="5" name="TextBox 4">
              <a:extLst>
                <a:ext uri="{FF2B5EF4-FFF2-40B4-BE49-F238E27FC236}">
                  <a16:creationId xmlns:a16="http://schemas.microsoft.com/office/drawing/2014/main" id="{52814C3A-0C3C-7844-48B4-20AE119698DB}"/>
                </a:ext>
              </a:extLst>
            </p:cNvPr>
            <p:cNvSpPr txBox="1"/>
            <p:nvPr/>
          </p:nvSpPr>
          <p:spPr>
            <a:xfrm>
              <a:off x="8111905" y="3007696"/>
              <a:ext cx="3150606" cy="1376127"/>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Nesed Logit </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(NL) model (1980 – 1990)</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Mixed Logit </a:t>
              </a: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 model (1990-2005)</a:t>
              </a:r>
            </a:p>
          </p:txBody>
        </p:sp>
      </p:grpSp>
    </p:spTree>
    <p:extLst>
      <p:ext uri="{BB962C8B-B14F-4D97-AF65-F5344CB8AC3E}">
        <p14:creationId xmlns:p14="http://schemas.microsoft.com/office/powerpoint/2010/main" val="340548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Precision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87488" y="2231177"/>
          <a:ext cx="3749675" cy="1727200"/>
        </p:xfrm>
        <a:graphic>
          <a:graphicData uri="http://schemas.openxmlformats.org/presentationml/2006/ole">
            <mc:AlternateContent xmlns:mc="http://schemas.openxmlformats.org/markup-compatibility/2006">
              <mc:Choice xmlns:v="urn:schemas-microsoft-com:vml" Requires="v">
                <p:oleObj name="Equation" r:id="rId2" imgW="1879560" imgH="863280" progId="Equation.DSMT4">
                  <p:embed/>
                </p:oleObj>
              </mc:Choice>
              <mc:Fallback>
                <p:oleObj name="Equation" r:id="rId2" imgW="1879560" imgH="863280" progId="Equation.DSMT4">
                  <p:embed/>
                  <p:pic>
                    <p:nvPicPr>
                      <p:cNvPr id="2" name="Object 1"/>
                      <p:cNvPicPr/>
                      <p:nvPr/>
                    </p:nvPicPr>
                    <p:blipFill>
                      <a:blip r:embed="rId3"/>
                      <a:stretch>
                        <a:fillRect/>
                      </a:stretch>
                    </p:blipFill>
                    <p:spPr>
                      <a:xfrm>
                        <a:off x="1487488" y="2231177"/>
                        <a:ext cx="3749675" cy="1727200"/>
                      </a:xfrm>
                      <a:prstGeom prst="rect">
                        <a:avLst/>
                      </a:prstGeom>
                    </p:spPr>
                  </p:pic>
                </p:oleObj>
              </mc:Fallback>
            </mc:AlternateContent>
          </a:graphicData>
        </a:graphic>
      </p:graphicFrame>
      <p:grpSp>
        <p:nvGrpSpPr>
          <p:cNvPr id="5" name="Group 4"/>
          <p:cNvGrpSpPr/>
          <p:nvPr/>
        </p:nvGrpSpPr>
        <p:grpSpPr>
          <a:xfrm>
            <a:off x="1467173" y="1395624"/>
            <a:ext cx="10125732" cy="4406689"/>
            <a:chOff x="1467173" y="1395624"/>
            <a:chExt cx="10125732" cy="4406689"/>
          </a:xfrm>
        </p:grpSpPr>
        <p:graphicFrame>
          <p:nvGraphicFramePr>
            <p:cNvPr id="3" name="Object 2"/>
            <p:cNvGraphicFramePr>
              <a:graphicFrameLocks noChangeAspect="1"/>
            </p:cNvGraphicFramePr>
            <p:nvPr/>
          </p:nvGraphicFramePr>
          <p:xfrm>
            <a:off x="1467173" y="4075113"/>
            <a:ext cx="4268787" cy="1727200"/>
          </p:xfrm>
          <a:graphic>
            <a:graphicData uri="http://schemas.openxmlformats.org/presentationml/2006/ole">
              <mc:AlternateContent xmlns:mc="http://schemas.openxmlformats.org/markup-compatibility/2006">
                <mc:Choice xmlns:v="urn:schemas-microsoft-com:vml" Requires="v">
                  <p:oleObj name="Equation" r:id="rId4" imgW="2133360" imgH="863280" progId="Equation.DSMT4">
                    <p:embed/>
                  </p:oleObj>
                </mc:Choice>
                <mc:Fallback>
                  <p:oleObj name="Equation" r:id="rId4" imgW="2133360" imgH="863280" progId="Equation.DSMT4">
                    <p:embed/>
                    <p:pic>
                      <p:nvPicPr>
                        <p:cNvPr id="3" name="Object 2"/>
                        <p:cNvPicPr/>
                        <p:nvPr/>
                      </p:nvPicPr>
                      <p:blipFill>
                        <a:blip r:embed="rId5"/>
                        <a:stretch>
                          <a:fillRect/>
                        </a:stretch>
                      </p:blipFill>
                      <p:spPr>
                        <a:xfrm>
                          <a:off x="1467173" y="4075113"/>
                          <a:ext cx="4268787" cy="1727200"/>
                        </a:xfrm>
                        <a:prstGeom prst="rect">
                          <a:avLst/>
                        </a:prstGeom>
                      </p:spPr>
                    </p:pic>
                  </p:oleObj>
                </mc:Fallback>
              </mc:AlternateContent>
            </a:graphicData>
          </a:graphic>
        </p:graphicFrame>
        <p:grpSp>
          <p:nvGrpSpPr>
            <p:cNvPr id="13" name="Group 12"/>
            <p:cNvGrpSpPr/>
            <p:nvPr/>
          </p:nvGrpSpPr>
          <p:grpSpPr>
            <a:xfrm>
              <a:off x="7032104" y="1395624"/>
              <a:ext cx="4560801" cy="660122"/>
              <a:chOff x="7032104" y="1395624"/>
              <a:chExt cx="4560801" cy="660122"/>
            </a:xfrm>
          </p:grpSpPr>
          <p:sp>
            <p:nvSpPr>
              <p:cNvPr id="18" name="Rounded Rectangle 17"/>
              <p:cNvSpPr/>
              <p:nvPr/>
            </p:nvSpPr>
            <p:spPr>
              <a:xfrm>
                <a:off x="7032104" y="1395624"/>
                <a:ext cx="4550296"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9" name="TextBox 18"/>
              <p:cNvSpPr txBox="1"/>
              <p:nvPr/>
            </p:nvSpPr>
            <p:spPr>
              <a:xfrm>
                <a:off x="7042609" y="1409415"/>
                <a:ext cx="45502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grpSp>
      <p:sp>
        <p:nvSpPr>
          <p:cNvPr id="7" name="TextBox 6"/>
          <p:cNvSpPr txBox="1"/>
          <p:nvPr/>
        </p:nvSpPr>
        <p:spPr>
          <a:xfrm>
            <a:off x="1487488" y="5964320"/>
            <a:ext cx="10072389" cy="6463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a:ea typeface="+mn-ea"/>
                <a:cs typeface="+mn-cs"/>
              </a:rPr>
              <a:t>The question that this metric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30A0"/>
                </a:solidFill>
                <a:effectLst/>
                <a:uLnTx/>
                <a:uFillTx/>
                <a:latin typeface="Calibri"/>
                <a:ea typeface="+mn-ea"/>
                <a:cs typeface="+mn-cs"/>
              </a:rPr>
              <a:t>Of all patients </a:t>
            </a:r>
            <a:r>
              <a:rPr kumimoji="0" lang="en-US" sz="1800" b="1" i="1" u="none" strike="noStrike" kern="1200" cap="none" spc="0" normalizeH="0" baseline="0" noProof="0" dirty="0">
                <a:ln>
                  <a:noFill/>
                </a:ln>
                <a:solidFill>
                  <a:srgbClr val="7030A0"/>
                </a:solidFill>
                <a:effectLst/>
                <a:uLnTx/>
                <a:uFillTx/>
                <a:latin typeface="Calibri"/>
                <a:ea typeface="+mn-ea"/>
                <a:cs typeface="+mn-cs"/>
              </a:rPr>
              <a:t>predicted</a:t>
            </a:r>
            <a:r>
              <a:rPr kumimoji="0" lang="en-US" sz="1800" b="0" i="1" u="none" strike="noStrike" kern="1200" cap="none" spc="0" normalizeH="0" baseline="0" noProof="0" dirty="0">
                <a:ln>
                  <a:noFill/>
                </a:ln>
                <a:solidFill>
                  <a:srgbClr val="7030A0"/>
                </a:solidFill>
                <a:effectLst/>
                <a:uLnTx/>
                <a:uFillTx/>
                <a:latin typeface="Calibri"/>
                <a:ea typeface="+mn-ea"/>
                <a:cs typeface="+mn-cs"/>
              </a:rPr>
              <a:t> to have DIABETES, how many actually have DIABETES?</a:t>
            </a:r>
            <a:endParaRPr kumimoji="0" lang="en-GB"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6" name="Rounded Rectangle 15"/>
          <p:cNvSpPr/>
          <p:nvPr/>
        </p:nvSpPr>
        <p:spPr>
          <a:xfrm>
            <a:off x="8044563" y="4221089"/>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0" name="Rounded Rectangle 19"/>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1" name="Rounded Rectangle 20"/>
          <p:cNvSpPr/>
          <p:nvPr/>
        </p:nvSpPr>
        <p:spPr>
          <a:xfrm>
            <a:off x="8054422" y="3176088"/>
            <a:ext cx="2268194"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369371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Recall [0,1]</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Ratio of correctly predicted positive (negative) observations to the all observations actually in that class</a:t>
            </a: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487490" y="2259080"/>
          <a:ext cx="3370263" cy="1727200"/>
        </p:xfrm>
        <a:graphic>
          <a:graphicData uri="http://schemas.openxmlformats.org/presentationml/2006/ole">
            <mc:AlternateContent xmlns:mc="http://schemas.openxmlformats.org/markup-compatibility/2006">
              <mc:Choice xmlns:v="urn:schemas-microsoft-com:vml" Requires="v">
                <p:oleObj name="Equation" r:id="rId2" imgW="1688760" imgH="863280" progId="Equation.DSMT4">
                  <p:embed/>
                </p:oleObj>
              </mc:Choice>
              <mc:Fallback>
                <p:oleObj name="Equation" r:id="rId2" imgW="1688760" imgH="863280" progId="Equation.DSMT4">
                  <p:embed/>
                  <p:pic>
                    <p:nvPicPr>
                      <p:cNvPr id="2" name="Object 1"/>
                      <p:cNvPicPr/>
                      <p:nvPr/>
                    </p:nvPicPr>
                    <p:blipFill>
                      <a:blip r:embed="rId3"/>
                      <a:stretch>
                        <a:fillRect/>
                      </a:stretch>
                    </p:blipFill>
                    <p:spPr>
                      <a:xfrm>
                        <a:off x="1487490" y="2259080"/>
                        <a:ext cx="3370263" cy="1727200"/>
                      </a:xfrm>
                      <a:prstGeom prst="rect">
                        <a:avLst/>
                      </a:prstGeom>
                    </p:spPr>
                  </p:pic>
                </p:oleObj>
              </mc:Fallback>
            </mc:AlternateContent>
          </a:graphicData>
        </a:graphic>
      </p:graphicFrame>
      <p:sp>
        <p:nvSpPr>
          <p:cNvPr id="21" name="Rounded Rectangle 20"/>
          <p:cNvSpPr/>
          <p:nvPr/>
        </p:nvSpPr>
        <p:spPr>
          <a:xfrm rot="16200000">
            <a:off x="8866230" y="3670522"/>
            <a:ext cx="1923205"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3" name="Rounded Rectangle 22"/>
          <p:cNvSpPr/>
          <p:nvPr/>
        </p:nvSpPr>
        <p:spPr>
          <a:xfrm rot="16200000">
            <a:off x="7564264" y="3687290"/>
            <a:ext cx="1956742"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4" name="Rounded Rectangle 23"/>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pSp>
        <p:nvGrpSpPr>
          <p:cNvPr id="26" name="Group 25"/>
          <p:cNvGrpSpPr/>
          <p:nvPr/>
        </p:nvGrpSpPr>
        <p:grpSpPr>
          <a:xfrm>
            <a:off x="6240136" y="1505182"/>
            <a:ext cx="1080000" cy="771690"/>
            <a:chOff x="9912422" y="1142746"/>
            <a:chExt cx="1080000" cy="771690"/>
          </a:xfrm>
        </p:grpSpPr>
        <p:sp>
          <p:nvSpPr>
            <p:cNvPr id="27" name="Rounded Rectangle 26"/>
            <p:cNvSpPr/>
            <p:nvPr/>
          </p:nvSpPr>
          <p:spPr>
            <a:xfrm>
              <a:off x="9912422" y="1142746"/>
              <a:ext cx="1080000" cy="324000"/>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50"/>
                  </a:solidFill>
                  <a:effectLst/>
                  <a:uLnTx/>
                  <a:uFillTx/>
                  <a:latin typeface="Calibri"/>
                  <a:ea typeface="+mn-ea"/>
                  <a:cs typeface="+mn-cs"/>
                </a:rPr>
                <a:t>numerator</a:t>
              </a:r>
            </a:p>
          </p:txBody>
        </p:sp>
        <p:sp>
          <p:nvSpPr>
            <p:cNvPr id="28" name="Rounded Rectangle 27"/>
            <p:cNvSpPr/>
            <p:nvPr/>
          </p:nvSpPr>
          <p:spPr>
            <a:xfrm>
              <a:off x="9912422" y="1590436"/>
              <a:ext cx="1080000" cy="324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B0F0"/>
                  </a:solidFill>
                  <a:effectLst/>
                  <a:uLnTx/>
                  <a:uFillTx/>
                  <a:latin typeface="Calibri"/>
                  <a:ea typeface="+mn-ea"/>
                  <a:cs typeface="+mn-cs"/>
                </a:rPr>
                <a:t>denominator</a:t>
              </a:r>
              <a:endParaRPr kumimoji="0" lang="en-GB" sz="2000" b="1" i="0" u="none" strike="noStrike" kern="1200" cap="none" spc="0" normalizeH="0" baseline="0" noProof="0" dirty="0">
                <a:ln>
                  <a:noFill/>
                </a:ln>
                <a:solidFill>
                  <a:srgbClr val="00B0F0"/>
                </a:solidFill>
                <a:effectLst/>
                <a:uLnTx/>
                <a:uFillTx/>
                <a:latin typeface="Calibri"/>
                <a:ea typeface="+mn-ea"/>
                <a:cs typeface="+mn-cs"/>
              </a:endParaRPr>
            </a:p>
          </p:txBody>
        </p:sp>
      </p:grpSp>
      <p:sp>
        <p:nvSpPr>
          <p:cNvPr id="29" name="TextBox 28"/>
          <p:cNvSpPr txBox="1"/>
          <p:nvPr/>
        </p:nvSpPr>
        <p:spPr>
          <a:xfrm>
            <a:off x="4843267" y="3477657"/>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Specificity</a:t>
            </a:r>
          </a:p>
        </p:txBody>
      </p:sp>
      <p:sp>
        <p:nvSpPr>
          <p:cNvPr id="16" name="TextBox 15"/>
          <p:cNvSpPr txBox="1"/>
          <p:nvPr/>
        </p:nvSpPr>
        <p:spPr>
          <a:xfrm>
            <a:off x="4857753" y="2441226"/>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Sensitivity</a:t>
            </a:r>
          </a:p>
        </p:txBody>
      </p:sp>
    </p:spTree>
    <p:extLst>
      <p:ext uri="{BB962C8B-B14F-4D97-AF65-F5344CB8AC3E}">
        <p14:creationId xmlns:p14="http://schemas.microsoft.com/office/powerpoint/2010/main" val="1178733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4329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Recall [0,1]</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87490" y="2259080"/>
          <a:ext cx="3370263" cy="1727200"/>
        </p:xfrm>
        <a:graphic>
          <a:graphicData uri="http://schemas.openxmlformats.org/presentationml/2006/ole">
            <mc:AlternateContent xmlns:mc="http://schemas.openxmlformats.org/markup-compatibility/2006">
              <mc:Choice xmlns:v="urn:schemas-microsoft-com:vml" Requires="v">
                <p:oleObj name="Equation" r:id="rId2" imgW="1688760" imgH="863280" progId="Equation.DSMT4">
                  <p:embed/>
                </p:oleObj>
              </mc:Choice>
              <mc:Fallback>
                <p:oleObj name="Equation" r:id="rId2" imgW="1688760" imgH="863280" progId="Equation.DSMT4">
                  <p:embed/>
                  <p:pic>
                    <p:nvPicPr>
                      <p:cNvPr id="2" name="Object 1"/>
                      <p:cNvPicPr/>
                      <p:nvPr/>
                    </p:nvPicPr>
                    <p:blipFill>
                      <a:blip r:embed="rId3"/>
                      <a:stretch>
                        <a:fillRect/>
                      </a:stretch>
                    </p:blipFill>
                    <p:spPr>
                      <a:xfrm>
                        <a:off x="1487490" y="2259080"/>
                        <a:ext cx="3370263" cy="1727200"/>
                      </a:xfrm>
                      <a:prstGeom prst="rect">
                        <a:avLst/>
                      </a:prstGeom>
                    </p:spPr>
                  </p:pic>
                </p:oleObj>
              </mc:Fallback>
            </mc:AlternateContent>
          </a:graphicData>
        </a:graphic>
      </p:graphicFrame>
      <p:grpSp>
        <p:nvGrpSpPr>
          <p:cNvPr id="3" name="Group 2"/>
          <p:cNvGrpSpPr/>
          <p:nvPr/>
        </p:nvGrpSpPr>
        <p:grpSpPr>
          <a:xfrm>
            <a:off x="1487488" y="1395624"/>
            <a:ext cx="10072388" cy="4481301"/>
            <a:chOff x="1487488" y="1395624"/>
            <a:chExt cx="10072388" cy="4481301"/>
          </a:xfrm>
        </p:grpSpPr>
        <p:graphicFrame>
          <p:nvGraphicFramePr>
            <p:cNvPr id="5" name="Object 4"/>
            <p:cNvGraphicFramePr>
              <a:graphicFrameLocks noChangeAspect="1"/>
            </p:cNvGraphicFramePr>
            <p:nvPr/>
          </p:nvGraphicFramePr>
          <p:xfrm>
            <a:off x="1487488" y="4149725"/>
            <a:ext cx="3940175" cy="1727200"/>
          </p:xfrm>
          <a:graphic>
            <a:graphicData uri="http://schemas.openxmlformats.org/presentationml/2006/ole">
              <mc:AlternateContent xmlns:mc="http://schemas.openxmlformats.org/markup-compatibility/2006">
                <mc:Choice xmlns:v="urn:schemas-microsoft-com:vml" Requires="v">
                  <p:oleObj name="Equation" r:id="rId4" imgW="1968480" imgH="863280" progId="Equation.DSMT4">
                    <p:embed/>
                  </p:oleObj>
                </mc:Choice>
                <mc:Fallback>
                  <p:oleObj name="Equation" r:id="rId4" imgW="1968480" imgH="863280" progId="Equation.DSMT4">
                    <p:embed/>
                    <p:pic>
                      <p:nvPicPr>
                        <p:cNvPr id="5" name="Object 4"/>
                        <p:cNvPicPr/>
                        <p:nvPr/>
                      </p:nvPicPr>
                      <p:blipFill>
                        <a:blip r:embed="rId5"/>
                        <a:stretch>
                          <a:fillRect/>
                        </a:stretch>
                      </p:blipFill>
                      <p:spPr>
                        <a:xfrm>
                          <a:off x="1487488" y="4149725"/>
                          <a:ext cx="3940175" cy="1727200"/>
                        </a:xfrm>
                        <a:prstGeom prst="rect">
                          <a:avLst/>
                        </a:prstGeom>
                      </p:spPr>
                    </p:pic>
                  </p:oleObj>
                </mc:Fallback>
              </mc:AlternateContent>
            </a:graphicData>
          </a:graphic>
        </p:graphicFrame>
        <p:grpSp>
          <p:nvGrpSpPr>
            <p:cNvPr id="13" name="Group 12"/>
            <p:cNvGrpSpPr/>
            <p:nvPr/>
          </p:nvGrpSpPr>
          <p:grpSpPr>
            <a:xfrm>
              <a:off x="7032103" y="1395624"/>
              <a:ext cx="4527773" cy="665176"/>
              <a:chOff x="7032103" y="1395624"/>
              <a:chExt cx="4527773" cy="665176"/>
            </a:xfrm>
          </p:grpSpPr>
          <p:sp>
            <p:nvSpPr>
              <p:cNvPr id="18" name="Rounded Rectangle 17"/>
              <p:cNvSpPr/>
              <p:nvPr/>
            </p:nvSpPr>
            <p:spPr>
              <a:xfrm>
                <a:off x="7032103" y="1395624"/>
                <a:ext cx="4527773"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9" name="TextBox 18"/>
              <p:cNvSpPr txBox="1"/>
              <p:nvPr/>
            </p:nvSpPr>
            <p:spPr>
              <a:xfrm>
                <a:off x="7032103" y="1414469"/>
                <a:ext cx="45152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grpSp>
      <p:sp>
        <p:nvSpPr>
          <p:cNvPr id="16" name="TextBox 15"/>
          <p:cNvSpPr txBox="1"/>
          <p:nvPr/>
        </p:nvSpPr>
        <p:spPr>
          <a:xfrm>
            <a:off x="1487488" y="5964320"/>
            <a:ext cx="10072389" cy="6463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a:ea typeface="+mn-ea"/>
                <a:cs typeface="+mn-cs"/>
              </a:rPr>
              <a:t>The question that this metric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7030A0"/>
                </a:solidFill>
                <a:effectLst/>
                <a:uLnTx/>
                <a:uFillTx/>
                <a:latin typeface="Calibri"/>
                <a:ea typeface="+mn-ea"/>
                <a:cs typeface="+mn-cs"/>
              </a:rPr>
              <a:t>Of all the patients that truly have DIABETES, how many did the model predict?</a:t>
            </a:r>
          </a:p>
        </p:txBody>
      </p:sp>
      <p:sp>
        <p:nvSpPr>
          <p:cNvPr id="20" name="Rounded Rectangle 19"/>
          <p:cNvSpPr/>
          <p:nvPr/>
        </p:nvSpPr>
        <p:spPr>
          <a:xfrm rot="16200000">
            <a:off x="8866230" y="3670522"/>
            <a:ext cx="1923205"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1" name="Rounded Rectangle 20"/>
          <p:cNvSpPr/>
          <p:nvPr/>
        </p:nvSpPr>
        <p:spPr>
          <a:xfrm>
            <a:off x="8256240" y="3230566"/>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2" name="Rounded Rectangle 21"/>
          <p:cNvSpPr/>
          <p:nvPr/>
        </p:nvSpPr>
        <p:spPr>
          <a:xfrm rot="16200000">
            <a:off x="7564264" y="3687290"/>
            <a:ext cx="1956742" cy="72008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3" name="Rounded Rectangle 22"/>
          <p:cNvSpPr/>
          <p:nvPr/>
        </p:nvSpPr>
        <p:spPr>
          <a:xfrm>
            <a:off x="9541438" y="4277622"/>
            <a:ext cx="572790" cy="609651"/>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24" name="TextBox 23"/>
          <p:cNvSpPr txBox="1"/>
          <p:nvPr/>
        </p:nvSpPr>
        <p:spPr>
          <a:xfrm>
            <a:off x="4843267" y="3477657"/>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specificity</a:t>
            </a:r>
          </a:p>
        </p:txBody>
      </p:sp>
      <p:sp>
        <p:nvSpPr>
          <p:cNvPr id="26" name="TextBox 25"/>
          <p:cNvSpPr txBox="1"/>
          <p:nvPr/>
        </p:nvSpPr>
        <p:spPr>
          <a:xfrm>
            <a:off x="4857753" y="2441226"/>
            <a:ext cx="20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sym typeface="Wingdings" panose="05000000000000000000" pitchFamily="2" charset="2"/>
              </a:rPr>
              <a:t> </a:t>
            </a:r>
            <a:r>
              <a:rPr kumimoji="0" lang="en-GB" sz="1800" b="0" i="0" u="none" strike="noStrike" kern="1200" cap="none" spc="0" normalizeH="0" baseline="0" noProof="0" dirty="0">
                <a:ln>
                  <a:noFill/>
                </a:ln>
                <a:solidFill>
                  <a:prstClr val="white">
                    <a:lumMod val="50000"/>
                  </a:prstClr>
                </a:solidFill>
                <a:effectLst/>
                <a:uLnTx/>
                <a:uFillTx/>
                <a:latin typeface="Calibri"/>
                <a:ea typeface="+mn-ea"/>
                <a:cs typeface="+mn-cs"/>
              </a:rPr>
              <a:t>a.k.a. </a:t>
            </a:r>
            <a:r>
              <a:rPr kumimoji="0" lang="en-GB" sz="1800" b="1" i="0" u="none" strike="noStrike" kern="1200" cap="none" spc="0" normalizeH="0" baseline="0" noProof="0" dirty="0">
                <a:ln>
                  <a:noFill/>
                </a:ln>
                <a:solidFill>
                  <a:prstClr val="white">
                    <a:lumMod val="50000"/>
                  </a:prstClr>
                </a:solidFill>
                <a:effectLst/>
                <a:uLnTx/>
                <a:uFillTx/>
                <a:latin typeface="Calibri"/>
                <a:ea typeface="+mn-ea"/>
                <a:cs typeface="+mn-cs"/>
              </a:rPr>
              <a:t>sensitivity</a:t>
            </a:r>
          </a:p>
        </p:txBody>
      </p:sp>
    </p:spTree>
    <p:extLst>
      <p:ext uri="{BB962C8B-B14F-4D97-AF65-F5344CB8AC3E}">
        <p14:creationId xmlns:p14="http://schemas.microsoft.com/office/powerpoint/2010/main" val="1818079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correlation coefficient</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MCC combines precision, specificity, sensitivity into a single number</a:t>
            </a: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MCC only returns a high score if the prediction is good in all of the four confusion matrix categories</a:t>
            </a: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3619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2" name="Object 1"/>
          <p:cNvGraphicFramePr>
            <a:graphicFrameLocks noChangeAspect="1"/>
          </p:cNvGraphicFramePr>
          <p:nvPr/>
        </p:nvGraphicFramePr>
        <p:xfrm>
          <a:off x="1490395" y="2204864"/>
          <a:ext cx="6477813" cy="799984"/>
        </p:xfrm>
        <a:graphic>
          <a:graphicData uri="http://schemas.openxmlformats.org/presentationml/2006/ole">
            <mc:AlternateContent xmlns:mc="http://schemas.openxmlformats.org/markup-compatibility/2006">
              <mc:Choice xmlns:v="urn:schemas-microsoft-com:vml" Requires="v">
                <p:oleObj name="Equation" r:id="rId2" imgW="3504960" imgH="431640" progId="Equation.DSMT4">
                  <p:embed/>
                </p:oleObj>
              </mc:Choice>
              <mc:Fallback>
                <p:oleObj name="Equation" r:id="rId2" imgW="3504960" imgH="431640" progId="Equation.DSMT4">
                  <p:embed/>
                  <p:pic>
                    <p:nvPicPr>
                      <p:cNvPr id="2" name="Object 1"/>
                      <p:cNvPicPr/>
                      <p:nvPr/>
                    </p:nvPicPr>
                    <p:blipFill>
                      <a:blip r:embed="rId3"/>
                      <a:stretch>
                        <a:fillRect/>
                      </a:stretch>
                    </p:blipFill>
                    <p:spPr>
                      <a:xfrm>
                        <a:off x="1490395" y="2204864"/>
                        <a:ext cx="6477813" cy="799984"/>
                      </a:xfrm>
                      <a:prstGeom prst="rect">
                        <a:avLst/>
                      </a:prstGeom>
                    </p:spPr>
                  </p:pic>
                </p:oleObj>
              </mc:Fallback>
            </mc:AlternateContent>
          </a:graphicData>
        </a:graphic>
      </p:graphicFrame>
      <p:sp>
        <p:nvSpPr>
          <p:cNvPr id="17" name="Rounded Rectangle 16"/>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8" name="Rounded Rectangle 17"/>
          <p:cNvSpPr>
            <a:spLocks noChangeAspect="1"/>
          </p:cNvSpPr>
          <p:nvPr/>
        </p:nvSpPr>
        <p:spPr>
          <a:xfrm>
            <a:off x="8150217" y="3162215"/>
            <a:ext cx="2060583" cy="1798767"/>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4217007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correlation coefficient</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4" name="Table 13"/>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DIABETES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HEALTHY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dirty="0">
                          <a:latin typeface="+mn-lt"/>
                        </a:rPr>
                        <a:t>DIABETES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70</a:t>
                      </a:r>
                    </a:p>
                    <a:p>
                      <a:pPr algn="ctr"/>
                      <a:r>
                        <a:rPr lang="en-GB" sz="1800" dirty="0">
                          <a:latin typeface="+mn-lt"/>
                        </a:rPr>
                        <a:t>(FP)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HEALTHY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20</a:t>
                      </a:r>
                    </a:p>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graphicFrame>
        <p:nvGraphicFramePr>
          <p:cNvPr id="5" name="Object 4"/>
          <p:cNvGraphicFramePr>
            <a:graphicFrameLocks noChangeAspect="1"/>
          </p:cNvGraphicFramePr>
          <p:nvPr/>
        </p:nvGraphicFramePr>
        <p:xfrm>
          <a:off x="1130355" y="3367726"/>
          <a:ext cx="5839310" cy="1789466"/>
        </p:xfrm>
        <a:graphic>
          <a:graphicData uri="http://schemas.openxmlformats.org/presentationml/2006/ole">
            <mc:AlternateContent xmlns:mc="http://schemas.openxmlformats.org/markup-compatibility/2006">
              <mc:Choice xmlns:v="urn:schemas-microsoft-com:vml" Requires="v">
                <p:oleObj name="Equation" r:id="rId2" imgW="3149280" imgH="965160" progId="Equation.DSMT4">
                  <p:embed/>
                </p:oleObj>
              </mc:Choice>
              <mc:Fallback>
                <p:oleObj name="Equation" r:id="rId2" imgW="3149280" imgH="965160" progId="Equation.DSMT4">
                  <p:embed/>
                  <p:pic>
                    <p:nvPicPr>
                      <p:cNvPr id="5" name="Object 4"/>
                      <p:cNvPicPr/>
                      <p:nvPr/>
                    </p:nvPicPr>
                    <p:blipFill>
                      <a:blip r:embed="rId3"/>
                      <a:stretch>
                        <a:fillRect/>
                      </a:stretch>
                    </p:blipFill>
                    <p:spPr>
                      <a:xfrm>
                        <a:off x="1130355" y="3367726"/>
                        <a:ext cx="5839310" cy="1789466"/>
                      </a:xfrm>
                      <a:prstGeom prst="rect">
                        <a:avLst/>
                      </a:prstGeom>
                    </p:spPr>
                  </p:pic>
                </p:oleObj>
              </mc:Fallback>
            </mc:AlternateContent>
          </a:graphicData>
        </a:graphic>
      </p:graphicFrame>
      <p:grpSp>
        <p:nvGrpSpPr>
          <p:cNvPr id="11" name="Group 10"/>
          <p:cNvGrpSpPr/>
          <p:nvPr/>
        </p:nvGrpSpPr>
        <p:grpSpPr>
          <a:xfrm>
            <a:off x="7032104" y="1392754"/>
            <a:ext cx="4560099" cy="649202"/>
            <a:chOff x="7032104" y="1392754"/>
            <a:chExt cx="4560099" cy="649202"/>
          </a:xfrm>
        </p:grpSpPr>
        <p:sp>
          <p:nvSpPr>
            <p:cNvPr id="12" name="Rounded Rectangle 11"/>
            <p:cNvSpPr/>
            <p:nvPr/>
          </p:nvSpPr>
          <p:spPr>
            <a:xfrm>
              <a:off x="7032104" y="1395624"/>
              <a:ext cx="4550296" cy="646332"/>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3" name="TextBox 12"/>
            <p:cNvSpPr txBox="1"/>
            <p:nvPr/>
          </p:nvSpPr>
          <p:spPr>
            <a:xfrm>
              <a:off x="7032104" y="1392754"/>
              <a:ext cx="45600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Calibri"/>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030A0"/>
                  </a:solidFill>
                  <a:effectLst/>
                  <a:uLnTx/>
                  <a:uFillTx/>
                  <a:latin typeface="Calibri"/>
                  <a:ea typeface="+mn-ea"/>
                  <a:cs typeface="+mn-cs"/>
                </a:rPr>
                <a:t>Health state prediction: DIABETES or HEALTHY</a:t>
              </a:r>
            </a:p>
          </p:txBody>
        </p:sp>
      </p:grpSp>
      <p:sp>
        <p:nvSpPr>
          <p:cNvPr id="17" name="Rounded Rectangle 16"/>
          <p:cNvSpPr/>
          <p:nvPr/>
        </p:nvSpPr>
        <p:spPr>
          <a:xfrm>
            <a:off x="8044563" y="3071599"/>
            <a:ext cx="2268194" cy="1980000"/>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sp>
        <p:nvSpPr>
          <p:cNvPr id="18" name="Rounded Rectangle 17"/>
          <p:cNvSpPr>
            <a:spLocks noChangeAspect="1"/>
          </p:cNvSpPr>
          <p:nvPr/>
        </p:nvSpPr>
        <p:spPr>
          <a:xfrm>
            <a:off x="8150217" y="3162215"/>
            <a:ext cx="2060583" cy="1798767"/>
          </a:xfrm>
          <a:prstGeom prst="roundRect">
            <a:avLst/>
          </a:prstGeom>
          <a:noFill/>
          <a:ln w="317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B050"/>
              </a:solidFill>
              <a:effectLst/>
              <a:uLnTx/>
              <a:uFillTx/>
              <a:latin typeface="Calibri"/>
              <a:ea typeface="+mn-ea"/>
              <a:cs typeface="+mn-cs"/>
            </a:endParaRPr>
          </a:p>
        </p:txBody>
      </p:sp>
      <p:graphicFrame>
        <p:nvGraphicFramePr>
          <p:cNvPr id="16" name="Object 15"/>
          <p:cNvGraphicFramePr>
            <a:graphicFrameLocks noChangeAspect="1"/>
          </p:cNvGraphicFramePr>
          <p:nvPr/>
        </p:nvGraphicFramePr>
        <p:xfrm>
          <a:off x="1490395" y="2204864"/>
          <a:ext cx="6477813" cy="799984"/>
        </p:xfrm>
        <a:graphic>
          <a:graphicData uri="http://schemas.openxmlformats.org/presentationml/2006/ole">
            <mc:AlternateContent xmlns:mc="http://schemas.openxmlformats.org/markup-compatibility/2006">
              <mc:Choice xmlns:v="urn:schemas-microsoft-com:vml" Requires="v">
                <p:oleObj name="Equation" r:id="rId4" imgW="3504960" imgH="431640" progId="Equation.DSMT4">
                  <p:embed/>
                </p:oleObj>
              </mc:Choice>
              <mc:Fallback>
                <p:oleObj name="Equation" r:id="rId4" imgW="3504960" imgH="431640" progId="Equation.DSMT4">
                  <p:embed/>
                  <p:pic>
                    <p:nvPicPr>
                      <p:cNvPr id="16" name="Object 15"/>
                      <p:cNvPicPr/>
                      <p:nvPr/>
                    </p:nvPicPr>
                    <p:blipFill>
                      <a:blip r:embed="rId5"/>
                      <a:stretch>
                        <a:fillRect/>
                      </a:stretch>
                    </p:blipFill>
                    <p:spPr>
                      <a:xfrm>
                        <a:off x="1490395" y="2204864"/>
                        <a:ext cx="6477813" cy="799984"/>
                      </a:xfrm>
                      <a:prstGeom prst="rect">
                        <a:avLst/>
                      </a:prstGeom>
                    </p:spPr>
                  </p:pic>
                </p:oleObj>
              </mc:Fallback>
            </mc:AlternateContent>
          </a:graphicData>
        </a:graphic>
      </p:graphicFrame>
    </p:spTree>
    <p:extLst>
      <p:ext uri="{BB962C8B-B14F-4D97-AF65-F5344CB8AC3E}">
        <p14:creationId xmlns:p14="http://schemas.microsoft.com/office/powerpoint/2010/main" val="2317935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nvGraphicFramePr>
        <p:xfrm>
          <a:off x="7032104" y="2220068"/>
          <a:ext cx="4176000" cy="327600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3994737336"/>
                    </a:ext>
                  </a:extLst>
                </a:gridCol>
                <a:gridCol w="46800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79200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2">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2">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Positive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TP</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baseline="0" dirty="0">
                          <a:latin typeface="+mn-lt"/>
                        </a:rPr>
                        <a:t>FP</a:t>
                      </a:r>
                      <a:endParaRPr lang="en-GB" sz="1800" dirty="0">
                        <a:latin typeface="+mn-lt"/>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Negative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FN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1490395" y="3431707"/>
            <a:ext cx="4447797" cy="852721"/>
          </a:xfrm>
          <a:prstGeom prst="rect">
            <a:avLst/>
          </a:prstGeom>
          <a:solidFill>
            <a:srgbClr val="FFFF99"/>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a:defRPr>
                <a:solidFill>
                  <a:srgbClr val="00B05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Derive the minimum and maximum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B050"/>
                </a:solidFill>
                <a:effectLst/>
                <a:uLnTx/>
                <a:uFillTx/>
                <a:latin typeface="Calibri"/>
                <a:ea typeface="+mn-ea"/>
                <a:cs typeface="+mn-cs"/>
              </a:rPr>
              <a:t>value that MCC can attain: [</a:t>
            </a:r>
            <a:r>
              <a:rPr kumimoji="0" lang="en-GB" sz="1800" b="1" i="0" u="none" strike="noStrike" kern="1200" cap="none" spc="0" normalizeH="0" baseline="0" noProof="0" dirty="0" err="1">
                <a:ln>
                  <a:noFill/>
                </a:ln>
                <a:solidFill>
                  <a:srgbClr val="00B050"/>
                </a:solidFill>
                <a:effectLst/>
                <a:uLnTx/>
                <a:uFillTx/>
                <a:latin typeface="Calibri"/>
                <a:ea typeface="+mn-ea"/>
                <a:cs typeface="+mn-cs"/>
              </a:rPr>
              <a:t>a,b</a:t>
            </a:r>
            <a:r>
              <a:rPr kumimoji="0" lang="en-GB" sz="1800" b="1" i="0" u="none" strike="noStrike" kern="1200" cap="none" spc="0" normalizeH="0" baseline="0" noProof="0" dirty="0">
                <a:ln>
                  <a:noFill/>
                </a:ln>
                <a:solidFill>
                  <a:srgbClr val="00B050"/>
                </a:solidFill>
                <a:effectLst/>
                <a:uLnTx/>
                <a:uFillTx/>
                <a:latin typeface="Calibri"/>
                <a:ea typeface="+mn-ea"/>
                <a:cs typeface="+mn-cs"/>
              </a:rPr>
              <a:t>]?</a:t>
            </a:r>
          </a:p>
        </p:txBody>
      </p:sp>
      <p:sp>
        <p:nvSpPr>
          <p:cNvPr id="17"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(2 classes)</a:t>
            </a: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Matthew’s correlation coefficient</a:t>
            </a: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2" name="Picture 21"/>
          <p:cNvPicPr>
            <a:picLocks noChangeAspect="1"/>
          </p:cNvPicPr>
          <p:nvPr/>
        </p:nvPicPr>
        <p:blipFill>
          <a:blip r:embed="rId2"/>
          <a:stretch>
            <a:fillRect/>
          </a:stretch>
        </p:blipFill>
        <p:spPr>
          <a:xfrm>
            <a:off x="5087888" y="3472930"/>
            <a:ext cx="780713" cy="780713"/>
          </a:xfrm>
          <a:prstGeom prst="rect">
            <a:avLst/>
          </a:prstGeom>
        </p:spPr>
      </p:pic>
      <p:graphicFrame>
        <p:nvGraphicFramePr>
          <p:cNvPr id="24" name="Object 23"/>
          <p:cNvGraphicFramePr>
            <a:graphicFrameLocks noChangeAspect="1"/>
          </p:cNvGraphicFramePr>
          <p:nvPr/>
        </p:nvGraphicFramePr>
        <p:xfrm>
          <a:off x="1490395" y="2204864"/>
          <a:ext cx="6477813" cy="799984"/>
        </p:xfrm>
        <a:graphic>
          <a:graphicData uri="http://schemas.openxmlformats.org/presentationml/2006/ole">
            <mc:AlternateContent xmlns:mc="http://schemas.openxmlformats.org/markup-compatibility/2006">
              <mc:Choice xmlns:v="urn:schemas-microsoft-com:vml" Requires="v">
                <p:oleObj name="Equation" r:id="rId3" imgW="3504960" imgH="431640" progId="Equation.DSMT4">
                  <p:embed/>
                </p:oleObj>
              </mc:Choice>
              <mc:Fallback>
                <p:oleObj name="Equation" r:id="rId3" imgW="3504960" imgH="431640" progId="Equation.DSMT4">
                  <p:embed/>
                  <p:pic>
                    <p:nvPicPr>
                      <p:cNvPr id="24" name="Object 23"/>
                      <p:cNvPicPr/>
                      <p:nvPr/>
                    </p:nvPicPr>
                    <p:blipFill>
                      <a:blip r:embed="rId4"/>
                      <a:stretch>
                        <a:fillRect/>
                      </a:stretch>
                    </p:blipFill>
                    <p:spPr>
                      <a:xfrm>
                        <a:off x="1490395" y="2204864"/>
                        <a:ext cx="6477813" cy="799984"/>
                      </a:xfrm>
                      <a:prstGeom prst="rect">
                        <a:avLst/>
                      </a:prstGeom>
                    </p:spPr>
                  </p:pic>
                </p:oleObj>
              </mc:Fallback>
            </mc:AlternateContent>
          </a:graphicData>
        </a:graphic>
      </p:graphicFrame>
    </p:spTree>
    <p:extLst>
      <p:ext uri="{BB962C8B-B14F-4D97-AF65-F5344CB8AC3E}">
        <p14:creationId xmlns:p14="http://schemas.microsoft.com/office/powerpoint/2010/main" val="3166158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nvGraphicFramePr>
        <p:xfrm>
          <a:off x="5735960" y="2000531"/>
          <a:ext cx="5008320" cy="4320000"/>
        </p:xfrm>
        <a:graphic>
          <a:graphicData uri="http://schemas.openxmlformats.org/drawingml/2006/table">
            <a:tbl>
              <a:tblPr>
                <a:tableStyleId>{5C22544A-7EE6-4342-B048-85BDC9FD1C3A}</a:tableStyleId>
              </a:tblPr>
              <a:tblGrid>
                <a:gridCol w="361920">
                  <a:extLst>
                    <a:ext uri="{9D8B030D-6E8A-4147-A177-3AD203B41FA5}">
                      <a16:colId xmlns:a16="http://schemas.microsoft.com/office/drawing/2014/main" val="3994737336"/>
                    </a:ext>
                  </a:extLst>
                </a:gridCol>
                <a:gridCol w="361920">
                  <a:extLst>
                    <a:ext uri="{9D8B030D-6E8A-4147-A177-3AD203B41FA5}">
                      <a16:colId xmlns:a16="http://schemas.microsoft.com/office/drawing/2014/main" val="2977056859"/>
                    </a:ext>
                  </a:extLst>
                </a:gridCol>
                <a:gridCol w="1224000">
                  <a:extLst>
                    <a:ext uri="{9D8B030D-6E8A-4147-A177-3AD203B41FA5}">
                      <a16:colId xmlns:a16="http://schemas.microsoft.com/office/drawing/2014/main" val="2053703784"/>
                    </a:ext>
                  </a:extLst>
                </a:gridCol>
                <a:gridCol w="1224000">
                  <a:extLst>
                    <a:ext uri="{9D8B030D-6E8A-4147-A177-3AD203B41FA5}">
                      <a16:colId xmlns:a16="http://schemas.microsoft.com/office/drawing/2014/main" val="1157899827"/>
                    </a:ext>
                  </a:extLst>
                </a:gridCol>
                <a:gridCol w="1224000">
                  <a:extLst>
                    <a:ext uri="{9D8B030D-6E8A-4147-A177-3AD203B41FA5}">
                      <a16:colId xmlns:a16="http://schemas.microsoft.com/office/drawing/2014/main" val="3676332295"/>
                    </a:ext>
                  </a:extLst>
                </a:gridCol>
                <a:gridCol w="612480">
                  <a:extLst>
                    <a:ext uri="{9D8B030D-6E8A-4147-A177-3AD203B41FA5}">
                      <a16:colId xmlns:a16="http://schemas.microsoft.com/office/drawing/2014/main" val="121804767"/>
                    </a:ext>
                  </a:extLst>
                </a:gridCol>
              </a:tblGrid>
              <a:tr h="396000">
                <a:tc rowSpan="2"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hMerge="1">
                  <a:txBody>
                    <a:bodyPr/>
                    <a:lstStyle/>
                    <a:p>
                      <a:pPr algn="ctr"/>
                      <a:endParaRPr lang="en-GB" dirty="0"/>
                    </a:p>
                  </a:txBody>
                  <a:tcPr anchor="ctr">
                    <a:solidFill>
                      <a:schemeClr val="bg1">
                        <a:lumMod val="75000"/>
                      </a:schemeClr>
                    </a:solidFill>
                  </a:tcPr>
                </a:tc>
                <a:tc gridSpan="3">
                  <a:txBody>
                    <a:bodyPr/>
                    <a:lstStyle/>
                    <a:p>
                      <a:pPr algn="ctr"/>
                      <a:r>
                        <a:rPr lang="en-GB" sz="1800" dirty="0">
                          <a:latin typeface="+mn-lt"/>
                        </a:rPr>
                        <a:t>T</a:t>
                      </a:r>
                      <a:r>
                        <a:rPr lang="en-GB" sz="1800" baseline="0" dirty="0">
                          <a:latin typeface="+mn-lt"/>
                        </a:rPr>
                        <a:t>rue outcome</a:t>
                      </a: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dirty="0"/>
                    </a:p>
                  </a:txBody>
                  <a:tcPr anchor="ctr">
                    <a:solidFill>
                      <a:schemeClr val="bg1">
                        <a:lumMod val="75000"/>
                      </a:schemeClr>
                    </a:solidFill>
                  </a:tcPr>
                </a:tc>
                <a:tc hMerge="1">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en-GB" sz="180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422590"/>
                  </a:ext>
                </a:extLst>
              </a:tr>
              <a:tr h="396000">
                <a:tc gridSpan="2" vMerge="1">
                  <a:txBody>
                    <a:bodyPr/>
                    <a:lstStyle/>
                    <a:p>
                      <a:pPr algn="ctr"/>
                      <a:endParaRPr lang="en-GB" dirty="0"/>
                    </a:p>
                  </a:txBody>
                  <a:tcPr anchor="ctr">
                    <a:solidFill>
                      <a:schemeClr val="bg1">
                        <a:lumMod val="75000"/>
                      </a:schemeClr>
                    </a:solidFill>
                  </a:tcPr>
                </a:tc>
                <a:tc hMerge="1" v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Class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Class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GB" sz="1800" dirty="0">
                          <a:latin typeface="+mn-lt"/>
                        </a:rPr>
                        <a:t>Class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C9C99"/>
                    </a:solidFill>
                  </a:tcPr>
                </a:tc>
                <a:tc vMerge="1">
                  <a:txBody>
                    <a:bodyPr/>
                    <a:lstStyle/>
                    <a:p>
                      <a:pPr algn="ctr"/>
                      <a:endParaRPr lang="en-GB" dirty="0"/>
                    </a:p>
                  </a:txBody>
                  <a:tcPr anchor="ctr">
                    <a:solidFill>
                      <a:schemeClr val="bg1">
                        <a:lumMod val="75000"/>
                      </a:schemeClr>
                    </a:solidFill>
                  </a:tcPr>
                </a:tc>
                <a:extLst>
                  <a:ext uri="{0D108BD9-81ED-4DB2-BD59-A6C34878D82A}">
                    <a16:rowId xmlns:a16="http://schemas.microsoft.com/office/drawing/2014/main" val="2795479193"/>
                  </a:ext>
                </a:extLst>
              </a:tr>
              <a:tr h="1044000">
                <a:tc rowSpan="3">
                  <a:txBody>
                    <a:bodyPr/>
                    <a:lstStyle/>
                    <a:p>
                      <a:pPr algn="ctr"/>
                      <a:r>
                        <a:rPr lang="en-GB" sz="1800" dirty="0">
                          <a:latin typeface="+mn-lt"/>
                        </a:rPr>
                        <a:t>Predicted</a:t>
                      </a:r>
                      <a:r>
                        <a:rPr lang="en-GB" sz="1800" baseline="0" dirty="0">
                          <a:latin typeface="+mn-lt"/>
                        </a:rPr>
                        <a:t> outcome</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800" kern="1200" dirty="0">
                          <a:solidFill>
                            <a:schemeClr val="dk1"/>
                          </a:solidFill>
                          <a:latin typeface="+mn-lt"/>
                          <a:ea typeface="+mn-ea"/>
                          <a:cs typeface="+mn-cs"/>
                        </a:rPr>
                        <a:t>Class 1</a:t>
                      </a:r>
                      <a:endParaRPr lang="en-GB" sz="1800" dirty="0">
                        <a:latin typeface="+mn-lt"/>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FB1"/>
                    </a:solidFill>
                  </a:tcPr>
                </a:tc>
                <a:tc>
                  <a:txBody>
                    <a:bodyPr/>
                    <a:lstStyle/>
                    <a:p>
                      <a:pPr algn="ctr"/>
                      <a:r>
                        <a:rPr lang="en-GB" sz="1800" dirty="0">
                          <a:latin typeface="+mn-lt"/>
                        </a:rPr>
                        <a:t>30</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40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30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4114900944"/>
                  </a:ext>
                </a:extLst>
              </a:tr>
              <a:tr h="1044000">
                <a:tc vMerge="1">
                  <a:txBody>
                    <a:bodyPr/>
                    <a:lstStyle/>
                    <a:p>
                      <a:endParaRPr lang="en-GB"/>
                    </a:p>
                  </a:txBody>
                  <a:tcPr/>
                </a:tc>
                <a:tc>
                  <a:txBody>
                    <a:bodyPr/>
                    <a:lstStyle/>
                    <a:p>
                      <a:pPr algn="ctr"/>
                      <a:r>
                        <a:rPr lang="en-GB" sz="1800" dirty="0">
                          <a:latin typeface="+mn-lt"/>
                        </a:rPr>
                        <a:t>Class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GB" sz="1800" dirty="0">
                          <a:latin typeface="+mn-lt"/>
                        </a:rPr>
                        <a:t>10</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120</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8363741"/>
                  </a:ext>
                </a:extLst>
              </a:tr>
              <a:tr h="1044000">
                <a:tc vMerge="1">
                  <a:txBody>
                    <a:bodyPr/>
                    <a:lstStyle/>
                    <a:p>
                      <a:pPr algn="ctr"/>
                      <a:endParaRPr lang="en-GB" dirty="0"/>
                    </a:p>
                  </a:txBody>
                  <a:tcPr vert="vert270" anchor="ctr">
                    <a:solidFill>
                      <a:schemeClr val="bg1">
                        <a:lumMod val="75000"/>
                      </a:schemeClr>
                    </a:solidFill>
                  </a:tcPr>
                </a:tc>
                <a:tc>
                  <a:txBody>
                    <a:bodyPr/>
                    <a:lstStyle/>
                    <a:p>
                      <a:pPr algn="ctr"/>
                      <a:r>
                        <a:rPr lang="en-GB" sz="1800" dirty="0">
                          <a:latin typeface="+mn-lt"/>
                        </a:rPr>
                        <a:t>Class 3</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9C99"/>
                    </a:solidFill>
                  </a:tcPr>
                </a:tc>
                <a:tc>
                  <a:txBody>
                    <a:bodyPr/>
                    <a:lstStyle/>
                    <a:p>
                      <a:pPr algn="ctr"/>
                      <a:r>
                        <a:rPr lang="en-GB" sz="1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D"/>
                    </a:solidFill>
                  </a:tcPr>
                </a:tc>
                <a:tc>
                  <a:txBody>
                    <a:bodyPr/>
                    <a:lstStyle/>
                    <a:p>
                      <a:pPr algn="ctr"/>
                      <a:r>
                        <a:rPr lang="en-GB" sz="1800" dirty="0">
                          <a:latin typeface="+mn-l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32018532"/>
                  </a:ext>
                </a:extLst>
              </a:tr>
              <a:tr h="396000">
                <a:tc gridSpan="2">
                  <a:txBody>
                    <a:bodyPr/>
                    <a:lstStyle/>
                    <a:p>
                      <a:pPr algn="ctr"/>
                      <a:endParaRPr lang="en-GB" sz="1800" dirty="0">
                        <a:latin typeface="+mn-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algn="ctr"/>
                      <a:endParaRPr lang="en-GB" dirty="0"/>
                    </a:p>
                  </a:txBody>
                  <a:tcPr anchor="ctr">
                    <a:solidFill>
                      <a:schemeClr val="bg1">
                        <a:lumMod val="75000"/>
                      </a:schemeClr>
                    </a:solidFill>
                  </a:tcPr>
                </a:tc>
                <a:tc>
                  <a:txBody>
                    <a:bodyPr/>
                    <a:lstStyle/>
                    <a:p>
                      <a:pPr algn="ctr"/>
                      <a:r>
                        <a:rPr lang="en-GB" sz="1800" dirty="0">
                          <a:latin typeface="+mn-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a:r>
                        <a:rPr lang="en-GB" sz="1800" dirty="0">
                          <a:latin typeface="+mn-lt"/>
                        </a:rPr>
                        <a:t>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017366942"/>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Model performance metrics</a:t>
            </a:r>
            <a:endParaRPr lang="en-GB" sz="1800" dirty="0"/>
          </a:p>
        </p:txBody>
      </p:sp>
      <p:sp>
        <p:nvSpPr>
          <p:cNvPr id="25" name="Content Placeholder 2"/>
          <p:cNvSpPr txBox="1">
            <a:spLocks/>
          </p:cNvSpPr>
          <p:nvPr/>
        </p:nvSpPr>
        <p:spPr>
          <a:xfrm>
            <a:off x="1981200" y="1239505"/>
            <a:ext cx="8507288"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60363" marR="0" lvl="1" indent="-360363"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tab pos="36195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58775" marR="0" lvl="0" indent="-358775" algn="l" defTabSz="914400" rtl="0" eaLnBrk="1" fontAlgn="auto" latinLnBrk="0" hangingPunct="1">
              <a:lnSpc>
                <a:spcPct val="100000"/>
              </a:lnSpc>
              <a:spcBef>
                <a:spcPct val="20000"/>
              </a:spcBef>
              <a:spcAft>
                <a:spcPts val="0"/>
              </a:spcAft>
              <a:buClrTx/>
              <a:buSzTx/>
              <a:buFont typeface="Arial" pitchFamily="34" charset="0"/>
              <a:buChar char="•"/>
              <a:tabLst>
                <a:tab pos="3314700"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Content Placeholder 2"/>
          <p:cNvSpPr txBox="1">
            <a:spLocks/>
          </p:cNvSpPr>
          <p:nvPr/>
        </p:nvSpPr>
        <p:spPr>
          <a:xfrm>
            <a:off x="1044000" y="1260000"/>
            <a:ext cx="5340032" cy="9600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Confusion matrix (classes &gt; 2)</a:t>
            </a:r>
          </a:p>
          <a:p>
            <a:pPr marL="342900" marR="0" lvl="1" indent="-285750"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Same logic (called micro-averaging)</a:t>
            </a:r>
          </a:p>
          <a:p>
            <a:pPr marL="342900" marR="0" lvl="1" indent="-285750" algn="l" defTabSz="914400" rtl="0" eaLnBrk="1" fontAlgn="auto" latinLnBrk="0" hangingPunct="1">
              <a:lnSpc>
                <a:spcPct val="100000"/>
              </a:lnSpc>
              <a:spcBef>
                <a:spcPct val="20000"/>
              </a:spcBef>
              <a:spcAft>
                <a:spcPts val="0"/>
              </a:spcAft>
              <a:buClrTx/>
              <a:buSzTx/>
              <a:buFont typeface="Arial"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400050" marR="0" lvl="1" indent="-342900" algn="l" defTabSz="914400" rtl="0" eaLnBrk="1" fontAlgn="auto" latinLnBrk="0" hangingPunct="1">
              <a:lnSpc>
                <a:spcPct val="100000"/>
              </a:lnSpc>
              <a:spcBef>
                <a:spcPct val="20000"/>
              </a:spcBef>
              <a:spcAft>
                <a:spcPts val="0"/>
              </a:spcAft>
              <a:buClrTx/>
              <a:buSzTx/>
              <a:buFont typeface="Symbol" panose="05050102010706020507" pitchFamily="18" charset="2"/>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57150" marR="0" lvl="1" indent="0" algn="l" defTabSz="914400" rtl="0" eaLnBrk="1" fontAlgn="auto" latinLnBrk="0" hangingPunct="1">
              <a:lnSpc>
                <a:spcPct val="100000"/>
              </a:lnSpc>
              <a:spcBef>
                <a:spcPct val="20000"/>
              </a:spcBef>
              <a:spcAft>
                <a:spcPts val="0"/>
              </a:spcAft>
              <a:buClrTx/>
              <a:buSzTx/>
              <a:buFont typeface="Arial"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 name="Object 1"/>
          <p:cNvGraphicFramePr>
            <a:graphicFrameLocks noChangeAspect="1"/>
          </p:cNvGraphicFramePr>
          <p:nvPr/>
        </p:nvGraphicFramePr>
        <p:xfrm>
          <a:off x="1127448" y="2492896"/>
          <a:ext cx="2905150" cy="648072"/>
        </p:xfrm>
        <a:graphic>
          <a:graphicData uri="http://schemas.openxmlformats.org/presentationml/2006/ole">
            <mc:AlternateContent xmlns:mc="http://schemas.openxmlformats.org/markup-compatibility/2006">
              <mc:Choice xmlns:v="urn:schemas-microsoft-com:vml" Requires="v">
                <p:oleObj name="Equation" r:id="rId2" imgW="1650960" imgH="368280" progId="Equation.DSMT4">
                  <p:embed/>
                </p:oleObj>
              </mc:Choice>
              <mc:Fallback>
                <p:oleObj name="Equation" r:id="rId2" imgW="1650960" imgH="368280" progId="Equation.DSMT4">
                  <p:embed/>
                  <p:pic>
                    <p:nvPicPr>
                      <p:cNvPr id="2" name="Object 1"/>
                      <p:cNvPicPr/>
                      <p:nvPr/>
                    </p:nvPicPr>
                    <p:blipFill>
                      <a:blip r:embed="rId3"/>
                      <a:stretch>
                        <a:fillRect/>
                      </a:stretch>
                    </p:blipFill>
                    <p:spPr>
                      <a:xfrm>
                        <a:off x="1127448" y="2492896"/>
                        <a:ext cx="2905150" cy="648072"/>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127448" y="3318622"/>
          <a:ext cx="3955034" cy="648000"/>
        </p:xfrm>
        <a:graphic>
          <a:graphicData uri="http://schemas.openxmlformats.org/presentationml/2006/ole">
            <mc:AlternateContent xmlns:mc="http://schemas.openxmlformats.org/markup-compatibility/2006">
              <mc:Choice xmlns:v="urn:schemas-microsoft-com:vml" Requires="v">
                <p:oleObj name="Equation" r:id="rId4" imgW="2247840" imgH="368280" progId="Equation.DSMT4">
                  <p:embed/>
                </p:oleObj>
              </mc:Choice>
              <mc:Fallback>
                <p:oleObj name="Equation" r:id="rId4" imgW="2247840" imgH="368280" progId="Equation.DSMT4">
                  <p:embed/>
                  <p:pic>
                    <p:nvPicPr>
                      <p:cNvPr id="5" name="Object 4"/>
                      <p:cNvPicPr/>
                      <p:nvPr/>
                    </p:nvPicPr>
                    <p:blipFill>
                      <a:blip r:embed="rId5"/>
                      <a:stretch>
                        <a:fillRect/>
                      </a:stretch>
                    </p:blipFill>
                    <p:spPr>
                      <a:xfrm>
                        <a:off x="1127448" y="3318622"/>
                        <a:ext cx="3955034" cy="6480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129383" y="4144276"/>
          <a:ext cx="3619859" cy="648000"/>
        </p:xfrm>
        <a:graphic>
          <a:graphicData uri="http://schemas.openxmlformats.org/presentationml/2006/ole">
            <mc:AlternateContent xmlns:mc="http://schemas.openxmlformats.org/markup-compatibility/2006">
              <mc:Choice xmlns:v="urn:schemas-microsoft-com:vml" Requires="v">
                <p:oleObj name="Equation" r:id="rId6" imgW="2057400" imgH="368280" progId="Equation.DSMT4">
                  <p:embed/>
                </p:oleObj>
              </mc:Choice>
              <mc:Fallback>
                <p:oleObj name="Equation" r:id="rId6" imgW="2057400" imgH="368280" progId="Equation.DSMT4">
                  <p:embed/>
                  <p:pic>
                    <p:nvPicPr>
                      <p:cNvPr id="7" name="Object 6"/>
                      <p:cNvPicPr/>
                      <p:nvPr/>
                    </p:nvPicPr>
                    <p:blipFill>
                      <a:blip r:embed="rId7"/>
                      <a:stretch>
                        <a:fillRect/>
                      </a:stretch>
                    </p:blipFill>
                    <p:spPr>
                      <a:xfrm>
                        <a:off x="1129383" y="4144276"/>
                        <a:ext cx="3619859" cy="648000"/>
                      </a:xfrm>
                      <a:prstGeom prst="rect">
                        <a:avLst/>
                      </a:prstGeom>
                    </p:spPr>
                  </p:pic>
                </p:oleObj>
              </mc:Fallback>
            </mc:AlternateContent>
          </a:graphicData>
        </a:graphic>
      </p:graphicFrame>
    </p:spTree>
    <p:extLst>
      <p:ext uri="{BB962C8B-B14F-4D97-AF65-F5344CB8AC3E}">
        <p14:creationId xmlns:p14="http://schemas.microsoft.com/office/powerpoint/2010/main" val="212540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B505A-D2AB-D0B4-81A8-402A7EC13061}"/>
              </a:ext>
            </a:extLst>
          </p:cNvPr>
          <p:cNvSpPr>
            <a:spLocks noGrp="1"/>
          </p:cNvSpPr>
          <p:nvPr>
            <p:ph type="title"/>
          </p:nvPr>
        </p:nvSpPr>
        <p:spPr>
          <a:xfrm>
            <a:off x="715992" y="1"/>
            <a:ext cx="10853708" cy="6858000"/>
          </a:xfrm>
        </p:spPr>
        <p:txBody>
          <a:bodyPr anchor="t"/>
          <a:lstStyle/>
          <a:p>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br>
              <a:rPr lang="en-US" sz="4000" noProof="0" dirty="0">
                <a:latin typeface="Calibri" panose="020F0502020204030204" pitchFamily="34" charset="0"/>
                <a:cs typeface="Calibri" panose="020F0502020204030204" pitchFamily="34" charset="0"/>
              </a:rPr>
            </a:br>
            <a:r>
              <a:rPr lang="en-US" sz="4000" noProof="0" dirty="0">
                <a:latin typeface="Calibri" panose="020F0502020204030204" pitchFamily="34" charset="0"/>
                <a:cs typeface="Calibri" panose="020F0502020204030204" pitchFamily="34" charset="0"/>
              </a:rPr>
              <a:t>An empirical example MLP</a:t>
            </a:r>
            <a:endParaRPr lang="en-US" sz="4000" i="1" noProof="0" dirty="0">
              <a:latin typeface="Calibri" panose="020F0502020204030204" pitchFamily="34" charset="0"/>
              <a:cs typeface="Calibri" panose="020F0502020204030204" pitchFamily="34" charset="0"/>
            </a:endParaRPr>
          </a:p>
        </p:txBody>
      </p:sp>
      <p:sp>
        <p:nvSpPr>
          <p:cNvPr id="2" name="Slide Number Placeholder 3">
            <a:extLst>
              <a:ext uri="{FF2B5EF4-FFF2-40B4-BE49-F238E27FC236}">
                <a16:creationId xmlns:a16="http://schemas.microsoft.com/office/drawing/2014/main" id="{C86AB89C-823B-7DAA-6EB3-C9769F9EF884}"/>
              </a:ext>
            </a:extLst>
          </p:cNvPr>
          <p:cNvSpPr txBox="1">
            <a:spLocks/>
          </p:cNvSpPr>
          <p:nvPr/>
        </p:nvSpPr>
        <p:spPr>
          <a:xfrm>
            <a:off x="11225348" y="6356351"/>
            <a:ext cx="357051"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09146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2785730" cy="5400600"/>
          </a:xfrm>
        </p:spPr>
        <p:txBody>
          <a:bodyPr>
            <a:noAutofit/>
          </a:bodyPr>
          <a:lstStyle/>
          <a:p>
            <a:pPr marL="0" lvl="1" indent="0">
              <a:buNone/>
              <a:tabLst>
                <a:tab pos="3138488" algn="l"/>
              </a:tabLst>
            </a:pPr>
            <a:r>
              <a:rPr lang="en-GB" sz="1800" b="1" dirty="0"/>
              <a:t>Swiss metro</a:t>
            </a:r>
          </a:p>
          <a:p>
            <a:pPr marL="0" lvl="1" indent="0">
              <a:buNone/>
              <a:tabLst>
                <a:tab pos="3138488" algn="l"/>
              </a:tabLst>
            </a:pPr>
            <a:endParaRPr lang="en-GB" b="1" dirty="0"/>
          </a:p>
          <a:p>
            <a:pPr marL="0" lvl="1" indent="0">
              <a:buNone/>
              <a:tabLst>
                <a:tab pos="3138488" algn="l"/>
              </a:tabLst>
            </a:pPr>
            <a:endParaRPr lang="en-GB" sz="1800" b="1" dirty="0"/>
          </a:p>
          <a:p>
            <a:pPr marL="285750" lvl="1" indent="-285750">
              <a:tabLst>
                <a:tab pos="3138488" algn="l"/>
              </a:tabLst>
            </a:pPr>
            <a:endParaRPr lang="en-GB" b="1" dirty="0"/>
          </a:p>
          <a:p>
            <a:pPr marL="285750" lvl="1" indent="-285750">
              <a:tabLst>
                <a:tab pos="3138488" algn="l"/>
              </a:tabLst>
            </a:pPr>
            <a:endParaRPr lang="en-GB" b="1" dirty="0"/>
          </a:p>
          <a:p>
            <a:pPr marL="0" lvl="1" indent="0">
              <a:buNone/>
              <a:tabLst>
                <a:tab pos="3138488" algn="l"/>
              </a:tabLst>
            </a:pPr>
            <a:endParaRPr lang="en-GB" b="1" u="sng" dirty="0"/>
          </a:p>
          <a:p>
            <a:pPr marL="0" lvl="1" indent="0">
              <a:buNone/>
              <a:tabLst>
                <a:tab pos="3138488" algn="l"/>
              </a:tabLst>
            </a:pPr>
            <a:r>
              <a:rPr lang="en-GB" b="1" u="sng" dirty="0"/>
              <a:t>Two cases</a:t>
            </a:r>
          </a:p>
          <a:p>
            <a:pPr marL="342900" lvl="1" indent="-342900">
              <a:buFont typeface="+mj-lt"/>
              <a:buAutoNum type="alphaUcPeriod"/>
              <a:tabLst>
                <a:tab pos="3138488" algn="l"/>
              </a:tabLst>
            </a:pPr>
            <a:r>
              <a:rPr lang="en-GB" b="1" dirty="0"/>
              <a:t>MLP using attributes of alternatives only</a:t>
            </a:r>
          </a:p>
          <a:p>
            <a:pPr marL="342900" lvl="1" indent="-342900">
              <a:buFont typeface="+mj-lt"/>
              <a:buAutoNum type="alphaUcPeriod"/>
              <a:tabLst>
                <a:tab pos="3138488" algn="l"/>
              </a:tabLst>
            </a:pPr>
            <a:endParaRPr lang="en-GB" b="1" dirty="0"/>
          </a:p>
          <a:p>
            <a:pPr marL="342900" lvl="1" indent="-342900">
              <a:buFont typeface="+mj-lt"/>
              <a:buAutoNum type="alphaUcPeriod"/>
              <a:tabLst>
                <a:tab pos="3138488" algn="l"/>
              </a:tabLst>
            </a:pPr>
            <a:r>
              <a:rPr lang="en-GB" b="1" dirty="0">
                <a:solidFill>
                  <a:schemeClr val="bg1">
                    <a:lumMod val="65000"/>
                  </a:schemeClr>
                </a:solidFill>
              </a:rPr>
              <a:t>MLP using attributes of alternatives + socio demographic variables</a:t>
            </a:r>
          </a:p>
          <a:p>
            <a:pPr marL="285750" lvl="1" indent="-285750">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a:t>
            </a:r>
            <a:endParaRPr lang="en-GB" sz="1800" dirty="0"/>
          </a:p>
        </p:txBody>
      </p:sp>
      <p:pic>
        <p:nvPicPr>
          <p:cNvPr id="3" name="Picture 2">
            <a:extLst>
              <a:ext uri="{FF2B5EF4-FFF2-40B4-BE49-F238E27FC236}">
                <a16:creationId xmlns:a16="http://schemas.microsoft.com/office/drawing/2014/main" id="{3FB8B2DC-2A08-FBA4-18A4-C0906F173090}"/>
              </a:ext>
            </a:extLst>
          </p:cNvPr>
          <p:cNvPicPr>
            <a:picLocks noChangeAspect="1"/>
          </p:cNvPicPr>
          <p:nvPr/>
        </p:nvPicPr>
        <p:blipFill>
          <a:blip r:embed="rId2"/>
          <a:stretch>
            <a:fillRect/>
          </a:stretch>
        </p:blipFill>
        <p:spPr>
          <a:xfrm>
            <a:off x="5302250" y="2574583"/>
            <a:ext cx="6767476" cy="4100660"/>
          </a:xfrm>
          <a:prstGeom prst="rect">
            <a:avLst/>
          </a:prstGeom>
        </p:spPr>
      </p:pic>
      <p:sp>
        <p:nvSpPr>
          <p:cNvPr id="7" name="Left Brace 6">
            <a:extLst>
              <a:ext uri="{FF2B5EF4-FFF2-40B4-BE49-F238E27FC236}">
                <a16:creationId xmlns:a16="http://schemas.microsoft.com/office/drawing/2014/main" id="{9E80D4AF-7389-CD83-6AC5-2EB06BBF88DA}"/>
              </a:ext>
            </a:extLst>
          </p:cNvPr>
          <p:cNvSpPr/>
          <p:nvPr/>
        </p:nvSpPr>
        <p:spPr>
          <a:xfrm>
            <a:off x="5135526" y="2574583"/>
            <a:ext cx="318976" cy="3643461"/>
          </a:xfrm>
          <a:prstGeom prst="leftBrace">
            <a:avLst>
              <a:gd name="adj1" fmla="val 8333"/>
              <a:gd name="adj2" fmla="val 83156"/>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828D94D-8854-EE72-7A2A-C93B4B782755}"/>
              </a:ext>
            </a:extLst>
          </p:cNvPr>
          <p:cNvSpPr txBox="1"/>
          <p:nvPr/>
        </p:nvSpPr>
        <p:spPr>
          <a:xfrm>
            <a:off x="2288659" y="5198620"/>
            <a:ext cx="2785730" cy="978196"/>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of alternatives: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Travel cost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and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time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for each alternative</a:t>
            </a:r>
          </a:p>
        </p:txBody>
      </p:sp>
      <p:sp>
        <p:nvSpPr>
          <p:cNvPr id="9" name="TextBox 8">
            <a:extLst>
              <a:ext uri="{FF2B5EF4-FFF2-40B4-BE49-F238E27FC236}">
                <a16:creationId xmlns:a16="http://schemas.microsoft.com/office/drawing/2014/main" id="{719A1B5B-68B6-F567-BE1D-22FFF5FB0CFA}"/>
              </a:ext>
            </a:extLst>
          </p:cNvPr>
          <p:cNvSpPr txBox="1"/>
          <p:nvPr/>
        </p:nvSpPr>
        <p:spPr>
          <a:xfrm>
            <a:off x="11507638" y="3836351"/>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a:t>
            </a:r>
          </a:p>
        </p:txBody>
      </p:sp>
      <p:sp>
        <p:nvSpPr>
          <p:cNvPr id="10" name="TextBox 9">
            <a:extLst>
              <a:ext uri="{FF2B5EF4-FFF2-40B4-BE49-F238E27FC236}">
                <a16:creationId xmlns:a16="http://schemas.microsoft.com/office/drawing/2014/main" id="{EC3FB53E-C6DC-9DB1-72D9-A6BBED840AEE}"/>
              </a:ext>
            </a:extLst>
          </p:cNvPr>
          <p:cNvSpPr txBox="1"/>
          <p:nvPr/>
        </p:nvSpPr>
        <p:spPr>
          <a:xfrm>
            <a:off x="11507638" y="4247457"/>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SM</a:t>
            </a:r>
          </a:p>
        </p:txBody>
      </p:sp>
      <p:sp>
        <p:nvSpPr>
          <p:cNvPr id="11" name="TextBox 10">
            <a:extLst>
              <a:ext uri="{FF2B5EF4-FFF2-40B4-BE49-F238E27FC236}">
                <a16:creationId xmlns:a16="http://schemas.microsoft.com/office/drawing/2014/main" id="{D6F155DB-9D95-FC0B-1750-426A4CB58AA0}"/>
              </a:ext>
            </a:extLst>
          </p:cNvPr>
          <p:cNvSpPr txBox="1"/>
          <p:nvPr/>
        </p:nvSpPr>
        <p:spPr>
          <a:xfrm>
            <a:off x="11472000" y="4669194"/>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CAR</a:t>
            </a:r>
          </a:p>
        </p:txBody>
      </p:sp>
      <p:cxnSp>
        <p:nvCxnSpPr>
          <p:cNvPr id="13" name="Straight Arrow Connector 12">
            <a:extLst>
              <a:ext uri="{FF2B5EF4-FFF2-40B4-BE49-F238E27FC236}">
                <a16:creationId xmlns:a16="http://schemas.microsoft.com/office/drawing/2014/main" id="{4D565524-94BA-332F-81C3-E2B2F4B2D0A2}"/>
              </a:ext>
            </a:extLst>
          </p:cNvPr>
          <p:cNvCxnSpPr>
            <a:cxnSpLocks/>
          </p:cNvCxnSpPr>
          <p:nvPr/>
        </p:nvCxnSpPr>
        <p:spPr>
          <a:xfrm>
            <a:off x="3455773" y="3644860"/>
            <a:ext cx="1618616"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FCAB8D6-5A6B-9174-B4A1-E657968445CB}"/>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4184B43-B7D4-F224-E659-491279CCF286}"/>
                </a:ext>
              </a:extLst>
            </p:cNvPr>
            <p:cNvPicPr>
              <a:picLocks noChangeAspect="1"/>
            </p:cNvPicPr>
            <p:nvPr/>
          </p:nvPicPr>
          <p:blipFill rotWithShape="1">
            <a:blip r:embed="rId3"/>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C4B3AEF8-EFEA-AB83-EEA4-75C823DA6787}"/>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85D7E7FE-689F-8B5F-EB63-03BD6DC01A1E}"/>
                  </a:ext>
                </a:extLst>
              </p:cNvPr>
              <p:cNvPicPr>
                <a:picLocks noChangeAspect="1"/>
              </p:cNvPicPr>
              <p:nvPr/>
            </p:nvPicPr>
            <p:blipFill>
              <a:blip r:embed="rId4"/>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19B4EB6-7D75-2977-C1CB-114F9E7B87A4}"/>
                  </a:ext>
                </a:extLst>
              </p:cNvPr>
              <p:cNvPicPr>
                <a:picLocks noChangeAspect="1"/>
              </p:cNvPicPr>
              <p:nvPr/>
            </p:nvPicPr>
            <p:blipFill>
              <a:blip r:embed="rId5"/>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spTree>
    <p:extLst>
      <p:ext uri="{BB962C8B-B14F-4D97-AF65-F5344CB8AC3E}">
        <p14:creationId xmlns:p14="http://schemas.microsoft.com/office/powerpoint/2010/main" val="1729994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a:t>
            </a:r>
            <a:endParaRPr lang="en-GB" sz="1800" dirty="0"/>
          </a:p>
        </p:txBody>
      </p:sp>
      <p:grpSp>
        <p:nvGrpSpPr>
          <p:cNvPr id="2" name="Group 1">
            <a:extLst>
              <a:ext uri="{FF2B5EF4-FFF2-40B4-BE49-F238E27FC236}">
                <a16:creationId xmlns:a16="http://schemas.microsoft.com/office/drawing/2014/main" id="{DFCAB8D6-5A6B-9174-B4A1-E657968445CB}"/>
              </a:ext>
            </a:extLst>
          </p:cNvPr>
          <p:cNvGrpSpPr/>
          <p:nvPr/>
        </p:nvGrpSpPr>
        <p:grpSpPr>
          <a:xfrm>
            <a:off x="807416" y="1588508"/>
            <a:ext cx="3936601" cy="1215735"/>
            <a:chOff x="6999514" y="1339615"/>
            <a:chExt cx="5152369" cy="1591200"/>
          </a:xfrm>
        </p:grpSpPr>
        <p:pic>
          <p:nvPicPr>
            <p:cNvPr id="12" name="Picture 11">
              <a:extLst>
                <a:ext uri="{FF2B5EF4-FFF2-40B4-BE49-F238E27FC236}">
                  <a16:creationId xmlns:a16="http://schemas.microsoft.com/office/drawing/2014/main" id="{14184B43-B7D4-F224-E659-491279CCF286}"/>
                </a:ext>
              </a:extLst>
            </p:cNvPr>
            <p:cNvPicPr>
              <a:picLocks noChangeAspect="1"/>
            </p:cNvPicPr>
            <p:nvPr/>
          </p:nvPicPr>
          <p:blipFill rotWithShape="1">
            <a:blip r:embed="rId2"/>
            <a:srcRect r="48807"/>
            <a:stretch/>
          </p:blipFill>
          <p:spPr>
            <a:xfrm>
              <a:off x="6999514" y="1339749"/>
              <a:ext cx="2606449" cy="1591066"/>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C4B3AEF8-EFEA-AB83-EEA4-75C823DA6787}"/>
                </a:ext>
              </a:extLst>
            </p:cNvPr>
            <p:cNvGrpSpPr/>
            <p:nvPr/>
          </p:nvGrpSpPr>
          <p:grpSpPr>
            <a:xfrm>
              <a:off x="9605963" y="1339615"/>
              <a:ext cx="2545920" cy="1591200"/>
              <a:chOff x="8373120" y="3037357"/>
              <a:chExt cx="2545920" cy="1591200"/>
            </a:xfrm>
          </p:grpSpPr>
          <p:pic>
            <p:nvPicPr>
              <p:cNvPr id="15" name="Picture 14">
                <a:extLst>
                  <a:ext uri="{FF2B5EF4-FFF2-40B4-BE49-F238E27FC236}">
                    <a16:creationId xmlns:a16="http://schemas.microsoft.com/office/drawing/2014/main" id="{85D7E7FE-689F-8B5F-EB63-03BD6DC01A1E}"/>
                  </a:ext>
                </a:extLst>
              </p:cNvPr>
              <p:cNvPicPr>
                <a:picLocks noChangeAspect="1"/>
              </p:cNvPicPr>
              <p:nvPr/>
            </p:nvPicPr>
            <p:blipFill>
              <a:blip r:embed="rId3"/>
              <a:stretch>
                <a:fillRect/>
              </a:stretch>
            </p:blipFill>
            <p:spPr>
              <a:xfrm>
                <a:off x="8373120" y="3037357"/>
                <a:ext cx="2545920" cy="7956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19B4EB6-7D75-2977-C1CB-114F9E7B87A4}"/>
                  </a:ext>
                </a:extLst>
              </p:cNvPr>
              <p:cNvPicPr>
                <a:picLocks noChangeAspect="1"/>
              </p:cNvPicPr>
              <p:nvPr/>
            </p:nvPicPr>
            <p:blipFill>
              <a:blip r:embed="rId4"/>
              <a:stretch>
                <a:fillRect/>
              </a:stretch>
            </p:blipFill>
            <p:spPr>
              <a:xfrm>
                <a:off x="8373120" y="3832957"/>
                <a:ext cx="2545920" cy="795600"/>
              </a:xfrm>
              <a:prstGeom prst="rect">
                <a:avLst/>
              </a:prstGeom>
              <a:ln>
                <a:noFill/>
              </a:ln>
              <a:effectLst>
                <a:outerShdw blurRad="292100" dist="139700" dir="2700000" algn="tl" rotWithShape="0">
                  <a:srgbClr val="333333">
                    <a:alpha val="65000"/>
                  </a:srgbClr>
                </a:outerShdw>
              </a:effectLst>
            </p:spPr>
          </p:pic>
        </p:grpSp>
      </p:grpSp>
      <p:pic>
        <p:nvPicPr>
          <p:cNvPr id="17" name="Picture 16">
            <a:extLst>
              <a:ext uri="{FF2B5EF4-FFF2-40B4-BE49-F238E27FC236}">
                <a16:creationId xmlns:a16="http://schemas.microsoft.com/office/drawing/2014/main" id="{0A3028E2-9E2A-E7A9-0A01-3E114D295005}"/>
              </a:ext>
            </a:extLst>
          </p:cNvPr>
          <p:cNvPicPr>
            <a:picLocks noChangeAspect="1"/>
          </p:cNvPicPr>
          <p:nvPr/>
        </p:nvPicPr>
        <p:blipFill>
          <a:blip r:embed="rId5"/>
          <a:stretch>
            <a:fillRect/>
          </a:stretch>
        </p:blipFill>
        <p:spPr>
          <a:xfrm>
            <a:off x="6266121" y="565224"/>
            <a:ext cx="5369677" cy="6156251"/>
          </a:xfrm>
          <a:prstGeom prst="rect">
            <a:avLst/>
          </a:prstGeom>
        </p:spPr>
      </p:pic>
      <p:cxnSp>
        <p:nvCxnSpPr>
          <p:cNvPr id="18" name="Straight Arrow Connector 17">
            <a:extLst>
              <a:ext uri="{FF2B5EF4-FFF2-40B4-BE49-F238E27FC236}">
                <a16:creationId xmlns:a16="http://schemas.microsoft.com/office/drawing/2014/main" id="{E242099D-A1B1-CDD7-A211-6F84902099F5}"/>
              </a:ext>
            </a:extLst>
          </p:cNvPr>
          <p:cNvCxnSpPr>
            <a:cxnSpLocks/>
          </p:cNvCxnSpPr>
          <p:nvPr/>
        </p:nvCxnSpPr>
        <p:spPr>
          <a:xfrm>
            <a:off x="3299353" y="4726752"/>
            <a:ext cx="259354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0DAD64BA-EF83-6C12-993D-6F452D03C4C3}"/>
              </a:ext>
            </a:extLst>
          </p:cNvPr>
          <p:cNvSpPr/>
          <p:nvPr/>
        </p:nvSpPr>
        <p:spPr>
          <a:xfrm>
            <a:off x="6110179" y="565225"/>
            <a:ext cx="318976" cy="3209334"/>
          </a:xfrm>
          <a:prstGeom prst="leftBrace">
            <a:avLst>
              <a:gd name="adj1" fmla="val 8333"/>
              <a:gd name="adj2" fmla="val 88373"/>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87DFC59-9752-BF7D-0E23-6D51B63E9824}"/>
              </a:ext>
            </a:extLst>
          </p:cNvPr>
          <p:cNvSpPr txBox="1"/>
          <p:nvPr/>
        </p:nvSpPr>
        <p:spPr>
          <a:xfrm>
            <a:off x="3395050" y="2939902"/>
            <a:ext cx="2657050" cy="978196"/>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Attributes of alternatives: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Travel cost </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and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time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for each alternative</a:t>
            </a:r>
          </a:p>
        </p:txBody>
      </p:sp>
      <p:sp>
        <p:nvSpPr>
          <p:cNvPr id="21" name="TextBox 20">
            <a:extLst>
              <a:ext uri="{FF2B5EF4-FFF2-40B4-BE49-F238E27FC236}">
                <a16:creationId xmlns:a16="http://schemas.microsoft.com/office/drawing/2014/main" id="{9434D54D-2136-AC8A-57D2-9B2760E26951}"/>
              </a:ext>
            </a:extLst>
          </p:cNvPr>
          <p:cNvSpPr txBox="1"/>
          <p:nvPr/>
        </p:nvSpPr>
        <p:spPr>
          <a:xfrm>
            <a:off x="11201095" y="3012469"/>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a:t>
            </a:r>
          </a:p>
        </p:txBody>
      </p:sp>
      <p:sp>
        <p:nvSpPr>
          <p:cNvPr id="22" name="TextBox 21">
            <a:extLst>
              <a:ext uri="{FF2B5EF4-FFF2-40B4-BE49-F238E27FC236}">
                <a16:creationId xmlns:a16="http://schemas.microsoft.com/office/drawing/2014/main" id="{0023DB37-D519-D091-CE4D-901D83364B49}"/>
              </a:ext>
            </a:extLst>
          </p:cNvPr>
          <p:cNvSpPr txBox="1"/>
          <p:nvPr/>
        </p:nvSpPr>
        <p:spPr>
          <a:xfrm>
            <a:off x="11201095" y="3327882"/>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SM</a:t>
            </a:r>
          </a:p>
        </p:txBody>
      </p:sp>
      <p:sp>
        <p:nvSpPr>
          <p:cNvPr id="23" name="TextBox 22">
            <a:extLst>
              <a:ext uri="{FF2B5EF4-FFF2-40B4-BE49-F238E27FC236}">
                <a16:creationId xmlns:a16="http://schemas.microsoft.com/office/drawing/2014/main" id="{2CDCA1F1-9B8B-4B94-A6AD-AEB3065153E0}"/>
              </a:ext>
            </a:extLst>
          </p:cNvPr>
          <p:cNvSpPr txBox="1"/>
          <p:nvPr/>
        </p:nvSpPr>
        <p:spPr>
          <a:xfrm>
            <a:off x="11165457" y="3643289"/>
            <a:ext cx="684362" cy="29771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4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CAR</a:t>
            </a:r>
          </a:p>
        </p:txBody>
      </p:sp>
      <p:sp>
        <p:nvSpPr>
          <p:cNvPr id="24" name="Left Brace 23">
            <a:extLst>
              <a:ext uri="{FF2B5EF4-FFF2-40B4-BE49-F238E27FC236}">
                <a16:creationId xmlns:a16="http://schemas.microsoft.com/office/drawing/2014/main" id="{EE836CD1-1263-3A12-2E53-CE8915F98D2C}"/>
              </a:ext>
            </a:extLst>
          </p:cNvPr>
          <p:cNvSpPr/>
          <p:nvPr/>
        </p:nvSpPr>
        <p:spPr>
          <a:xfrm>
            <a:off x="6106918" y="3941000"/>
            <a:ext cx="318976" cy="2471430"/>
          </a:xfrm>
          <a:prstGeom prst="leftBrace">
            <a:avLst>
              <a:gd name="adj1" fmla="val 8333"/>
              <a:gd name="adj2" fmla="val 82225"/>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6442C46F-756A-0492-5496-623D25AFD4E9}"/>
              </a:ext>
            </a:extLst>
          </p:cNvPr>
          <p:cNvSpPr txBox="1"/>
          <p:nvPr/>
        </p:nvSpPr>
        <p:spPr>
          <a:xfrm>
            <a:off x="3299353" y="5486504"/>
            <a:ext cx="2785730" cy="978196"/>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Socio-demographic variables, e.g.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age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income</a:t>
            </a:r>
          </a:p>
        </p:txBody>
      </p:sp>
      <p:sp>
        <p:nvSpPr>
          <p:cNvPr id="8" name="Content Placeholder 2">
            <a:extLst>
              <a:ext uri="{FF2B5EF4-FFF2-40B4-BE49-F238E27FC236}">
                <a16:creationId xmlns:a16="http://schemas.microsoft.com/office/drawing/2014/main" id="{0142D0C7-B8F3-0AA8-6B3B-AAC3BA937260}"/>
              </a:ext>
            </a:extLst>
          </p:cNvPr>
          <p:cNvSpPr txBox="1">
            <a:spLocks/>
          </p:cNvSpPr>
          <p:nvPr/>
        </p:nvSpPr>
        <p:spPr>
          <a:xfrm>
            <a:off x="720000" y="1268760"/>
            <a:ext cx="2785730" cy="5400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Swiss metro</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endPar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tab pos="3138488" algn="l"/>
              </a:tabLst>
              <a:defRPr/>
            </a:pP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Two cases</a:t>
            </a: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r>
              <a:rPr kumimoji="0" lang="en-GB" sz="18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MLP using attributes of alternatives only</a:t>
            </a: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342900" algn="l" defTabSz="914400" rtl="0" eaLnBrk="1" fontAlgn="auto" latinLnBrk="0" hangingPunct="1">
              <a:lnSpc>
                <a:spcPct val="90000"/>
              </a:lnSpc>
              <a:spcBef>
                <a:spcPts val="500"/>
              </a:spcBef>
              <a:spcAft>
                <a:spcPts val="0"/>
              </a:spcAft>
              <a:buClrTx/>
              <a:buSzTx/>
              <a:buFont typeface="+mj-lt"/>
              <a:buAutoNum type="alphaUcPeriod"/>
              <a:tabLst>
                <a:tab pos="313848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MLP using attributes of alternatives + socio demographic variables</a:t>
            </a:r>
          </a:p>
          <a:p>
            <a:pPr marL="2857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3"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7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4" name="Content Placeholder 3">
            <a:extLst>
              <a:ext uri="{FF2B5EF4-FFF2-40B4-BE49-F238E27FC236}">
                <a16:creationId xmlns:a16="http://schemas.microsoft.com/office/drawing/2014/main" id="{02F465D5-0B6F-F1C8-6FFD-E0D34F90CC9C}"/>
              </a:ext>
            </a:extLst>
          </p:cNvPr>
          <p:cNvSpPr>
            <a:spLocks noGrp="1"/>
          </p:cNvSpPr>
          <p:nvPr>
            <p:ph idx="1"/>
          </p:nvPr>
        </p:nvSpPr>
        <p:spPr>
          <a:xfrm>
            <a:off x="715992" y="1216325"/>
            <a:ext cx="9519690" cy="476674"/>
          </a:xfrm>
        </p:spPr>
        <p:txBody>
          <a:bodyPr/>
          <a:lstStyle/>
          <a:p>
            <a:pPr marL="0" indent="0">
              <a:buNone/>
            </a:pPr>
            <a:r>
              <a:rPr lang="en-GB" b="1" dirty="0"/>
              <a:t>The RUM-MNL model is not a perfect model of choice behaviour: it has four key limitations</a:t>
            </a:r>
          </a:p>
          <a:p>
            <a:pPr marL="0" indent="0">
              <a:buNone/>
            </a:pPr>
            <a:endParaRPr lang="en-GB" dirty="0"/>
          </a:p>
          <a:p>
            <a:endParaRPr lang="en-GB" dirty="0"/>
          </a:p>
          <a:p>
            <a:endParaRPr lang="en-GB" dirty="0"/>
          </a:p>
        </p:txBody>
      </p:sp>
      <p:sp>
        <p:nvSpPr>
          <p:cNvPr id="2" name="TextBox 1">
            <a:extLst>
              <a:ext uri="{FF2B5EF4-FFF2-40B4-BE49-F238E27FC236}">
                <a16:creationId xmlns:a16="http://schemas.microsoft.com/office/drawing/2014/main" id="{6C5A882F-8CEA-A8C3-31CE-45ACEF738EBA}"/>
              </a:ext>
            </a:extLst>
          </p:cNvPr>
          <p:cNvSpPr txBox="1"/>
          <p:nvPr/>
        </p:nvSpPr>
        <p:spPr>
          <a:xfrm>
            <a:off x="715992" y="1874155"/>
            <a:ext cx="5718912" cy="2430718"/>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RUM-MNL assumes people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maximise utility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whose utility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only depends on the attribute levels of alternative </a:t>
            </a:r>
            <a:r>
              <a:rPr kumimoji="0" lang="en-GB" sz="1800" b="0" i="1"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V</a:t>
            </a:r>
            <a:r>
              <a:rPr kumimoji="0" lang="en-GB"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f</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GB" sz="1800" b="0"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large body of research shows people often behave boundedly rational. Role of ‘emotions’, asymmetric preferences, choice set effects, herding behaviour, etc</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Thinking, Fast and Slow door Daniel Kahneman - Managementboek.nl">
            <a:extLst>
              <a:ext uri="{FF2B5EF4-FFF2-40B4-BE49-F238E27FC236}">
                <a16:creationId xmlns:a16="http://schemas.microsoft.com/office/drawing/2014/main" id="{9F5CCD33-FDD6-8057-B2AC-8B0B7C9A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439" y="4834072"/>
            <a:ext cx="1289897" cy="19383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D7766CA-60F1-B4ED-D14D-290A97EF7E43}"/>
              </a:ext>
            </a:extLst>
          </p:cNvPr>
          <p:cNvGrpSpPr/>
          <p:nvPr/>
        </p:nvGrpSpPr>
        <p:grpSpPr>
          <a:xfrm>
            <a:off x="6762939" y="2736093"/>
            <a:ext cx="5038360" cy="3860250"/>
            <a:chOff x="6762939" y="2736093"/>
            <a:chExt cx="5038360" cy="3860250"/>
          </a:xfrm>
        </p:grpSpPr>
        <p:grpSp>
          <p:nvGrpSpPr>
            <p:cNvPr id="20" name="Group 19">
              <a:extLst>
                <a:ext uri="{FF2B5EF4-FFF2-40B4-BE49-F238E27FC236}">
                  <a16:creationId xmlns:a16="http://schemas.microsoft.com/office/drawing/2014/main" id="{CAC44CB1-8CC4-54B1-9A23-56D3FBAE381E}"/>
                </a:ext>
              </a:extLst>
            </p:cNvPr>
            <p:cNvGrpSpPr/>
            <p:nvPr/>
          </p:nvGrpSpPr>
          <p:grpSpPr>
            <a:xfrm>
              <a:off x="6762939" y="2736093"/>
              <a:ext cx="1249378" cy="1919334"/>
              <a:chOff x="6762939" y="2736093"/>
              <a:chExt cx="1249378" cy="1919334"/>
            </a:xfrm>
          </p:grpSpPr>
          <p:sp>
            <p:nvSpPr>
              <p:cNvPr id="21" name="Right Arrow 20">
                <a:extLst>
                  <a:ext uri="{FF2B5EF4-FFF2-40B4-BE49-F238E27FC236}">
                    <a16:creationId xmlns:a16="http://schemas.microsoft.com/office/drawing/2014/main" id="{A28060E8-E5F0-2A87-C933-B5496C66C03E}"/>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 descr="Image result for understand icon">
                <a:extLst>
                  <a:ext uri="{FF2B5EF4-FFF2-40B4-BE49-F238E27FC236}">
                    <a16:creationId xmlns:a16="http://schemas.microsoft.com/office/drawing/2014/main" id="{48EF63EA-69D5-A185-A333-F3F42DF1E1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48D8D7C3-198A-7396-778A-BDF5EA7106DF}"/>
                </a:ext>
              </a:extLst>
            </p:cNvPr>
            <p:cNvSpPr txBox="1"/>
            <p:nvPr/>
          </p:nvSpPr>
          <p:spPr>
            <a:xfrm>
              <a:off x="8111905" y="2850292"/>
              <a:ext cx="3689394" cy="1697652"/>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Descriptive models of choice behaviour, e.g.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Random Regret Minimisation</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Elimination-by-aspects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Satisfycing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Lexicographic </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4" name="Picture 23">
              <a:extLst>
                <a:ext uri="{FF2B5EF4-FFF2-40B4-BE49-F238E27FC236}">
                  <a16:creationId xmlns:a16="http://schemas.microsoft.com/office/drawing/2014/main" id="{C56AEB6A-C83A-A110-66DC-0202764ED976}"/>
                </a:ext>
              </a:extLst>
            </p:cNvPr>
            <p:cNvPicPr>
              <a:picLocks noChangeAspect="1"/>
            </p:cNvPicPr>
            <p:nvPr/>
          </p:nvPicPr>
          <p:blipFill>
            <a:blip r:embed="rId5"/>
            <a:stretch>
              <a:fillRect/>
            </a:stretch>
          </p:blipFill>
          <p:spPr>
            <a:xfrm>
              <a:off x="8759760" y="4898691"/>
              <a:ext cx="2546480" cy="1697652"/>
            </a:xfrm>
            <a:prstGeom prst="rect">
              <a:avLst/>
            </a:prstGeom>
            <a:ln>
              <a:noFill/>
            </a:ln>
            <a:effectLst>
              <a:outerShdw blurRad="292100" dist="139700" dir="2700000" algn="tl" rotWithShape="0">
                <a:srgbClr val="333333">
                  <a:alpha val="65000"/>
                </a:srgbClr>
              </a:outerShdw>
            </a:effectLst>
          </p:spPr>
        </p:pic>
      </p:grpSp>
      <p:pic>
        <p:nvPicPr>
          <p:cNvPr id="25" name="Picture 24">
            <a:extLst>
              <a:ext uri="{FF2B5EF4-FFF2-40B4-BE49-F238E27FC236}">
                <a16:creationId xmlns:a16="http://schemas.microsoft.com/office/drawing/2014/main" id="{97AE5111-E579-8489-C6DC-B01384985CDD}"/>
              </a:ext>
            </a:extLst>
          </p:cNvPr>
          <p:cNvPicPr>
            <a:picLocks noChangeAspect="1"/>
          </p:cNvPicPr>
          <p:nvPr/>
        </p:nvPicPr>
        <p:blipFill>
          <a:blip r:embed="rId6"/>
          <a:stretch>
            <a:fillRect/>
          </a:stretch>
        </p:blipFill>
        <p:spPr>
          <a:xfrm>
            <a:off x="1571944" y="4826011"/>
            <a:ext cx="1287779" cy="1931669"/>
          </a:xfrm>
          <a:prstGeom prst="rect">
            <a:avLst/>
          </a:prstGeom>
        </p:spPr>
      </p:pic>
    </p:spTree>
    <p:extLst>
      <p:ext uri="{BB962C8B-B14F-4D97-AF65-F5344CB8AC3E}">
        <p14:creationId xmlns:p14="http://schemas.microsoft.com/office/powerpoint/2010/main" val="94867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1022513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b="1" dirty="0"/>
              <a:t>Split data in a training and test set</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3" name="Picture 2" descr="A screenshot of a computer program&#10;&#10;Description automatically generated">
            <a:extLst>
              <a:ext uri="{FF2B5EF4-FFF2-40B4-BE49-F238E27FC236}">
                <a16:creationId xmlns:a16="http://schemas.microsoft.com/office/drawing/2014/main" id="{A947FBFF-2476-002B-7DF1-0A8E26D66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707" y="1886977"/>
            <a:ext cx="7340621" cy="303608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5111684-289F-67E4-B33D-AFE0BD558174}"/>
              </a:ext>
            </a:extLst>
          </p:cNvPr>
          <p:cNvSpPr txBox="1"/>
          <p:nvPr/>
        </p:nvSpPr>
        <p:spPr>
          <a:xfrm>
            <a:off x="4648707" y="5257800"/>
            <a:ext cx="7340621" cy="1463675"/>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 data set is ‘manually’ split by ‘ID’ to avoid data leakage</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sng"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Data leakage</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refers to the unintentional spoiling of information from the training data into the test set</a:t>
            </a:r>
          </a:p>
        </p:txBody>
      </p:sp>
    </p:spTree>
    <p:extLst>
      <p:ext uri="{BB962C8B-B14F-4D97-AF65-F5344CB8AC3E}">
        <p14:creationId xmlns:p14="http://schemas.microsoft.com/office/powerpoint/2010/main" val="3149256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 RUM-MNL on the train data</a:t>
            </a:r>
          </a:p>
          <a:p>
            <a:pPr marL="361950" lvl="2" indent="0">
              <a:buNone/>
              <a:tabLst>
                <a:tab pos="3138488" algn="l"/>
              </a:tabLst>
            </a:pPr>
            <a:r>
              <a:rPr lang="en-GB" dirty="0"/>
              <a:t>B) Compute the Log-likelihood of the test data given the model (as the benchmark)</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7" name="TextBox 36">
            <a:extLst>
              <a:ext uri="{FF2B5EF4-FFF2-40B4-BE49-F238E27FC236}">
                <a16:creationId xmlns:a16="http://schemas.microsoft.com/office/drawing/2014/main" id="{B8044BC8-2FB2-9DC0-38B6-D3A294104A57}"/>
              </a:ext>
            </a:extLst>
          </p:cNvPr>
          <p:cNvSpPr txBox="1"/>
          <p:nvPr/>
        </p:nvSpPr>
        <p:spPr>
          <a:xfrm>
            <a:off x="6289223" y="2411759"/>
            <a:ext cx="2841171" cy="110704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Always good practice to start with a simple linear-additive RUM-MNL</a:t>
            </a:r>
          </a:p>
        </p:txBody>
      </p:sp>
      <p:sp>
        <p:nvSpPr>
          <p:cNvPr id="38" name="Right Brace 37">
            <a:extLst>
              <a:ext uri="{FF2B5EF4-FFF2-40B4-BE49-F238E27FC236}">
                <a16:creationId xmlns:a16="http://schemas.microsoft.com/office/drawing/2014/main" id="{5FEAAFE2-8149-958E-66D2-64AF25FB2844}"/>
              </a:ext>
            </a:extLst>
          </p:cNvPr>
          <p:cNvSpPr/>
          <p:nvPr/>
        </p:nvSpPr>
        <p:spPr>
          <a:xfrm>
            <a:off x="5666014" y="2411760"/>
            <a:ext cx="236765" cy="1107047"/>
          </a:xfrm>
          <a:prstGeom prst="rightBrace">
            <a:avLst>
              <a:gd name="adj1" fmla="val 8333"/>
              <a:gd name="adj2" fmla="val 34513"/>
            </a:avLst>
          </a:prstGeom>
          <a:ln>
            <a:solidFill>
              <a:srgbClr val="24B5B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020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702E38-93A2-E49D-E1EE-4B7EC54DFE22}"/>
              </a:ext>
            </a:extLst>
          </p:cNvPr>
          <p:cNvPicPr>
            <a:picLocks noChangeAspect="1"/>
          </p:cNvPicPr>
          <p:nvPr/>
        </p:nvPicPr>
        <p:blipFill>
          <a:blip r:embed="rId2"/>
          <a:stretch>
            <a:fillRect/>
          </a:stretch>
        </p:blipFill>
        <p:spPr>
          <a:xfrm>
            <a:off x="6782785" y="1135081"/>
            <a:ext cx="5211108" cy="5558961"/>
          </a:xfrm>
          <a:prstGeom prst="rect">
            <a:avLst/>
          </a:prstGeom>
        </p:spPr>
      </p:pic>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train data</a:t>
            </a:r>
          </a:p>
          <a:p>
            <a:pPr marL="361950" lvl="2" indent="0">
              <a:buNone/>
              <a:tabLst>
                <a:tab pos="3138488" algn="l"/>
              </a:tabLst>
            </a:pPr>
            <a:r>
              <a:rPr lang="en-GB" dirty="0"/>
              <a:t>B) Compute the Log-likelihood of the test data given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Tree>
    <p:extLst>
      <p:ext uri="{BB962C8B-B14F-4D97-AF65-F5344CB8AC3E}">
        <p14:creationId xmlns:p14="http://schemas.microsoft.com/office/powerpoint/2010/main" val="1479847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D3100-4B69-89D8-FBB9-1AE6F8AA609F}"/>
              </a:ext>
            </a:extLst>
          </p:cNvPr>
          <p:cNvPicPr>
            <a:picLocks noChangeAspect="1"/>
          </p:cNvPicPr>
          <p:nvPr/>
        </p:nvPicPr>
        <p:blipFill>
          <a:blip r:embed="rId2"/>
          <a:stretch>
            <a:fillRect/>
          </a:stretch>
        </p:blipFill>
        <p:spPr>
          <a:xfrm>
            <a:off x="6677816" y="1267968"/>
            <a:ext cx="5273601" cy="2891676"/>
          </a:xfrm>
          <a:prstGeom prst="rect">
            <a:avLst/>
          </a:prstGeom>
        </p:spPr>
      </p:pic>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b="1" dirty="0"/>
              <a:t>A) Estimate linear RUM-MNL on the train data</a:t>
            </a:r>
          </a:p>
          <a:p>
            <a:pPr marL="361950" lvl="2" indent="0">
              <a:buNone/>
              <a:tabLst>
                <a:tab pos="3138488" algn="l"/>
              </a:tabLst>
            </a:pPr>
            <a:r>
              <a:rPr lang="en-GB" dirty="0"/>
              <a:t>B) Compute the Log-likelihood of the test data given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3" name="Rounded Rectangle 2">
            <a:extLst>
              <a:ext uri="{FF2B5EF4-FFF2-40B4-BE49-F238E27FC236}">
                <a16:creationId xmlns:a16="http://schemas.microsoft.com/office/drawing/2014/main" id="{4FA0A4CE-9C2D-CAA6-ECED-618B8936B841}"/>
              </a:ext>
            </a:extLst>
          </p:cNvPr>
          <p:cNvSpPr/>
          <p:nvPr/>
        </p:nvSpPr>
        <p:spPr>
          <a:xfrm>
            <a:off x="8795970" y="2093975"/>
            <a:ext cx="75036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C693CFB-07EE-7702-EB99-6F63586ED24B}"/>
              </a:ext>
            </a:extLst>
          </p:cNvPr>
          <p:cNvSpPr/>
          <p:nvPr/>
        </p:nvSpPr>
        <p:spPr>
          <a:xfrm>
            <a:off x="8795970" y="1610136"/>
            <a:ext cx="38460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749EB6A-2929-83EF-1BE7-21DDBDC3C453}"/>
              </a:ext>
            </a:extLst>
          </p:cNvPr>
          <p:cNvSpPr txBox="1"/>
          <p:nvPr/>
        </p:nvSpPr>
        <p:spPr>
          <a:xfrm>
            <a:off x="9143721" y="1465612"/>
            <a:ext cx="295216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Sample size of train set</a:t>
            </a:r>
          </a:p>
        </p:txBody>
      </p:sp>
      <p:sp>
        <p:nvSpPr>
          <p:cNvPr id="9" name="TextBox 8">
            <a:extLst>
              <a:ext uri="{FF2B5EF4-FFF2-40B4-BE49-F238E27FC236}">
                <a16:creationId xmlns:a16="http://schemas.microsoft.com/office/drawing/2014/main" id="{DE6EB911-FB30-E44B-66E9-4F9CFF34B817}"/>
              </a:ext>
            </a:extLst>
          </p:cNvPr>
          <p:cNvSpPr txBox="1"/>
          <p:nvPr/>
        </p:nvSpPr>
        <p:spPr>
          <a:xfrm>
            <a:off x="9518904" y="1964778"/>
            <a:ext cx="2294817"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training</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set</a:t>
            </a:r>
          </a:p>
        </p:txBody>
      </p:sp>
    </p:spTree>
    <p:extLst>
      <p:ext uri="{BB962C8B-B14F-4D97-AF65-F5344CB8AC3E}">
        <p14:creationId xmlns:p14="http://schemas.microsoft.com/office/powerpoint/2010/main" val="2192561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3A4A4E-F8FD-D359-AD7D-DB6D1BB062F4}"/>
              </a:ext>
            </a:extLst>
          </p:cNvPr>
          <p:cNvPicPr>
            <a:picLocks noChangeAspect="1"/>
          </p:cNvPicPr>
          <p:nvPr/>
        </p:nvPicPr>
        <p:blipFill>
          <a:blip r:embed="rId2"/>
          <a:stretch>
            <a:fillRect/>
          </a:stretch>
        </p:blipFill>
        <p:spPr>
          <a:xfrm>
            <a:off x="6677815" y="4356489"/>
            <a:ext cx="5220001" cy="2163960"/>
          </a:xfrm>
          <a:prstGeom prst="rect">
            <a:avLst/>
          </a:prstGeom>
        </p:spPr>
      </p:pic>
      <p:sp>
        <p:nvSpPr>
          <p:cNvPr id="5" name="Content Placeholder 2"/>
          <p:cNvSpPr>
            <a:spLocks noGrp="1"/>
          </p:cNvSpPr>
          <p:nvPr>
            <p:ph idx="1"/>
          </p:nvPr>
        </p:nvSpPr>
        <p:spPr>
          <a:xfrm>
            <a:off x="720000" y="1268760"/>
            <a:ext cx="498683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 RUM-MNL on the train data</a:t>
            </a:r>
          </a:p>
          <a:p>
            <a:pPr marL="361950" lvl="2" indent="0">
              <a:buNone/>
              <a:tabLst>
                <a:tab pos="3138488" algn="l"/>
              </a:tabLst>
            </a:pPr>
            <a:r>
              <a:rPr lang="en-GB" b="1" dirty="0"/>
              <a:t>B) Compute the Log-likelihood of the </a:t>
            </a:r>
            <a:r>
              <a:rPr lang="en-GB" b="1" u="sng" dirty="0"/>
              <a:t>test data</a:t>
            </a:r>
            <a:r>
              <a:rPr lang="en-GB" b="1" dirty="0"/>
              <a:t> given the model</a:t>
            </a:r>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 name="Picture 1">
            <a:extLst>
              <a:ext uri="{FF2B5EF4-FFF2-40B4-BE49-F238E27FC236}">
                <a16:creationId xmlns:a16="http://schemas.microsoft.com/office/drawing/2014/main" id="{2E05B983-8AE9-0BD9-242E-7819D8B27395}"/>
              </a:ext>
            </a:extLst>
          </p:cNvPr>
          <p:cNvPicPr>
            <a:picLocks noChangeAspect="1"/>
          </p:cNvPicPr>
          <p:nvPr/>
        </p:nvPicPr>
        <p:blipFill>
          <a:blip r:embed="rId3"/>
          <a:stretch>
            <a:fillRect/>
          </a:stretch>
        </p:blipFill>
        <p:spPr>
          <a:xfrm>
            <a:off x="6677816" y="1268760"/>
            <a:ext cx="5220000" cy="27781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B15E9B4-DE70-8953-2FA9-F3C9E819A664}"/>
              </a:ext>
            </a:extLst>
          </p:cNvPr>
          <p:cNvSpPr txBox="1"/>
          <p:nvPr/>
        </p:nvSpPr>
        <p:spPr>
          <a:xfrm>
            <a:off x="3304034" y="6241848"/>
            <a:ext cx="3273552" cy="42751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 of the benchmark model   </a:t>
            </a:r>
          </a:p>
        </p:txBody>
      </p:sp>
      <p:sp>
        <p:nvSpPr>
          <p:cNvPr id="8" name="TextBox 7">
            <a:extLst>
              <a:ext uri="{FF2B5EF4-FFF2-40B4-BE49-F238E27FC236}">
                <a16:creationId xmlns:a16="http://schemas.microsoft.com/office/drawing/2014/main" id="{8367F6A5-4105-DBC2-566D-BDCB9B2D74F1}"/>
              </a:ext>
            </a:extLst>
          </p:cNvPr>
          <p:cNvSpPr txBox="1"/>
          <p:nvPr/>
        </p:nvSpPr>
        <p:spPr>
          <a:xfrm>
            <a:off x="461595" y="5088972"/>
            <a:ext cx="6166106" cy="544128"/>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Simulate the choice probabilities using β of estimated model   </a:t>
            </a:r>
          </a:p>
        </p:txBody>
      </p:sp>
      <p:sp>
        <p:nvSpPr>
          <p:cNvPr id="9" name="TextBox 8">
            <a:extLst>
              <a:ext uri="{FF2B5EF4-FFF2-40B4-BE49-F238E27FC236}">
                <a16:creationId xmlns:a16="http://schemas.microsoft.com/office/drawing/2014/main" id="{FEEF46A5-B66E-1B37-6E52-E87FBC80C22C}"/>
              </a:ext>
            </a:extLst>
          </p:cNvPr>
          <p:cNvSpPr txBox="1"/>
          <p:nvPr/>
        </p:nvSpPr>
        <p:spPr>
          <a:xfrm>
            <a:off x="1869771" y="4875216"/>
            <a:ext cx="4757930" cy="427512"/>
          </a:xfrm>
          <a:prstGeom prst="rect">
            <a:avLst/>
          </a:prstGeom>
          <a:noFill/>
        </p:spPr>
        <p:txBody>
          <a:bodyPr wrap="square" rtlCol="0" anchor="ctr">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Create simulation object for test data set    </a:t>
            </a:r>
          </a:p>
        </p:txBody>
      </p:sp>
      <p:sp>
        <p:nvSpPr>
          <p:cNvPr id="11" name="Rounded Rectangle 10">
            <a:extLst>
              <a:ext uri="{FF2B5EF4-FFF2-40B4-BE49-F238E27FC236}">
                <a16:creationId xmlns:a16="http://schemas.microsoft.com/office/drawing/2014/main" id="{BF9D72C9-0ADB-5586-B23D-302A5E3A3B0F}"/>
              </a:ext>
            </a:extLst>
          </p:cNvPr>
          <p:cNvSpPr/>
          <p:nvPr/>
        </p:nvSpPr>
        <p:spPr>
          <a:xfrm>
            <a:off x="8284464" y="5061540"/>
            <a:ext cx="768096" cy="177180"/>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CA5FA9D-4BA0-E12F-BB8D-091180DF7AA5}"/>
              </a:ext>
            </a:extLst>
          </p:cNvPr>
          <p:cNvSpPr/>
          <p:nvPr/>
        </p:nvSpPr>
        <p:spPr>
          <a:xfrm>
            <a:off x="10091140" y="5186706"/>
            <a:ext cx="1540028" cy="253974"/>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2D512273-6FA9-FE03-0A0F-B0B96514EE7C}"/>
              </a:ext>
            </a:extLst>
          </p:cNvPr>
          <p:cNvSpPr/>
          <p:nvPr/>
        </p:nvSpPr>
        <p:spPr>
          <a:xfrm>
            <a:off x="8768538" y="2075687"/>
            <a:ext cx="75036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16F4C3AC-9B4E-52C2-53D9-C766C12F95F7}"/>
              </a:ext>
            </a:extLst>
          </p:cNvPr>
          <p:cNvSpPr/>
          <p:nvPr/>
        </p:nvSpPr>
        <p:spPr>
          <a:xfrm>
            <a:off x="8768538" y="1591848"/>
            <a:ext cx="384606" cy="205695"/>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738CE7C-901C-5696-D833-7121A54D69B0}"/>
              </a:ext>
            </a:extLst>
          </p:cNvPr>
          <p:cNvSpPr txBox="1"/>
          <p:nvPr/>
        </p:nvSpPr>
        <p:spPr>
          <a:xfrm>
            <a:off x="9143721" y="1465612"/>
            <a:ext cx="295216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Sample size of train set</a:t>
            </a:r>
          </a:p>
        </p:txBody>
      </p:sp>
      <p:sp>
        <p:nvSpPr>
          <p:cNvPr id="16" name="TextBox 15">
            <a:extLst>
              <a:ext uri="{FF2B5EF4-FFF2-40B4-BE49-F238E27FC236}">
                <a16:creationId xmlns:a16="http://schemas.microsoft.com/office/drawing/2014/main" id="{2598C124-0A40-67ED-5683-62F098E0E560}"/>
              </a:ext>
            </a:extLst>
          </p:cNvPr>
          <p:cNvSpPr txBox="1"/>
          <p:nvPr/>
        </p:nvSpPr>
        <p:spPr>
          <a:xfrm>
            <a:off x="9518904" y="1964778"/>
            <a:ext cx="2294817"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LL</a:t>
            </a:r>
            <a:r>
              <a:rPr kumimoji="0" lang="en-GB" sz="1800" b="0" i="0" u="none" strike="noStrike" kern="1200" cap="none" spc="0" normalizeH="0" baseline="-2500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training</a:t>
            </a:r>
            <a:r>
              <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set</a:t>
            </a:r>
          </a:p>
        </p:txBody>
      </p:sp>
    </p:spTree>
    <p:extLst>
      <p:ext uri="{BB962C8B-B14F-4D97-AF65-F5344CB8AC3E}">
        <p14:creationId xmlns:p14="http://schemas.microsoft.com/office/powerpoint/2010/main" val="2112728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test data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b="1" dirty="0"/>
              <a:t>Scale the data</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1" name="Picture 20">
            <a:extLst>
              <a:ext uri="{FF2B5EF4-FFF2-40B4-BE49-F238E27FC236}">
                <a16:creationId xmlns:a16="http://schemas.microsoft.com/office/drawing/2014/main" id="{64FCBD0B-C757-87F0-93C3-689CDF491ADC}"/>
              </a:ext>
            </a:extLst>
          </p:cNvPr>
          <p:cNvPicPr>
            <a:picLocks noChangeAspect="1"/>
          </p:cNvPicPr>
          <p:nvPr/>
        </p:nvPicPr>
        <p:blipFill>
          <a:blip r:embed="rId2"/>
          <a:stretch>
            <a:fillRect/>
          </a:stretch>
        </p:blipFill>
        <p:spPr>
          <a:xfrm>
            <a:off x="6705179" y="2842129"/>
            <a:ext cx="5180426" cy="2954900"/>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905BA622-FF36-B396-6A13-4D2C38DFD2F6}"/>
              </a:ext>
            </a:extLst>
          </p:cNvPr>
          <p:cNvSpPr txBox="1"/>
          <p:nvPr/>
        </p:nvSpPr>
        <p:spPr>
          <a:xfrm>
            <a:off x="3331029" y="4449533"/>
            <a:ext cx="2947306" cy="661307"/>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Availabilities enter the model just as any other feature</a:t>
            </a:r>
          </a:p>
        </p:txBody>
      </p:sp>
      <p:cxnSp>
        <p:nvCxnSpPr>
          <p:cNvPr id="24" name="Elbow Connector 23">
            <a:extLst>
              <a:ext uri="{FF2B5EF4-FFF2-40B4-BE49-F238E27FC236}">
                <a16:creationId xmlns:a16="http://schemas.microsoft.com/office/drawing/2014/main" id="{3FBE91FF-4257-1E69-2084-81A965497C93}"/>
              </a:ext>
            </a:extLst>
          </p:cNvPr>
          <p:cNvCxnSpPr>
            <a:cxnSpLocks/>
          </p:cNvCxnSpPr>
          <p:nvPr/>
        </p:nvCxnSpPr>
        <p:spPr>
          <a:xfrm rot="5400000" flipH="1" flipV="1">
            <a:off x="5728670" y="3610959"/>
            <a:ext cx="1161506" cy="536326"/>
          </a:xfrm>
          <a:prstGeom prst="bentConnector3">
            <a:avLst>
              <a:gd name="adj1" fmla="val 99906"/>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BC7BE2E-F0D5-E782-F74A-583C4501F09A}"/>
              </a:ext>
            </a:extLst>
          </p:cNvPr>
          <p:cNvSpPr txBox="1"/>
          <p:nvPr/>
        </p:nvSpPr>
        <p:spPr>
          <a:xfrm>
            <a:off x="3568891" y="5583494"/>
            <a:ext cx="2947306" cy="661307"/>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Rescale the data using the </a:t>
            </a: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StandardScaler</a:t>
            </a: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29" name="Elbow Connector 28">
            <a:extLst>
              <a:ext uri="{FF2B5EF4-FFF2-40B4-BE49-F238E27FC236}">
                <a16:creationId xmlns:a16="http://schemas.microsoft.com/office/drawing/2014/main" id="{174F3934-2AFF-B07C-9ECB-C5E57C98C370}"/>
              </a:ext>
            </a:extLst>
          </p:cNvPr>
          <p:cNvCxnSpPr>
            <a:cxnSpLocks/>
          </p:cNvCxnSpPr>
          <p:nvPr/>
        </p:nvCxnSpPr>
        <p:spPr>
          <a:xfrm rot="5400000" flipH="1" flipV="1">
            <a:off x="5988511" y="4963332"/>
            <a:ext cx="909989" cy="330336"/>
          </a:xfrm>
          <a:prstGeom prst="bentConnector3">
            <a:avLst>
              <a:gd name="adj1" fmla="val 1002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1392A07-B1FC-B41D-770C-4B7E7179AEE4}"/>
              </a:ext>
            </a:extLst>
          </p:cNvPr>
          <p:cNvPicPr>
            <a:picLocks noChangeAspect="1"/>
          </p:cNvPicPr>
          <p:nvPr/>
        </p:nvPicPr>
        <p:blipFill>
          <a:blip r:embed="rId3"/>
          <a:stretch>
            <a:fillRect/>
          </a:stretch>
        </p:blipFill>
        <p:spPr>
          <a:xfrm>
            <a:off x="6705178" y="1606022"/>
            <a:ext cx="5180427" cy="1052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2030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94416"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b="1" dirty="0"/>
              <a:t>Dummy code the choices </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2" name="Picture 1">
            <a:extLst>
              <a:ext uri="{FF2B5EF4-FFF2-40B4-BE49-F238E27FC236}">
                <a16:creationId xmlns:a16="http://schemas.microsoft.com/office/drawing/2014/main" id="{D865E2F2-6282-030B-C25E-45E99CF3C471}"/>
              </a:ext>
            </a:extLst>
          </p:cNvPr>
          <p:cNvPicPr>
            <a:picLocks noChangeAspect="1"/>
          </p:cNvPicPr>
          <p:nvPr/>
        </p:nvPicPr>
        <p:blipFill rotWithShape="1">
          <a:blip r:embed="rId2"/>
          <a:srcRect r="11646" b="16263"/>
          <a:stretch/>
        </p:blipFill>
        <p:spPr>
          <a:xfrm>
            <a:off x="6326372" y="3742296"/>
            <a:ext cx="5510208" cy="1282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1819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b="1" dirty="0"/>
              <a:t>Tune hyperparameters, using a </a:t>
            </a:r>
            <a:r>
              <a:rPr lang="en-GB" b="1" dirty="0" err="1"/>
              <a:t>gridsearch</a:t>
            </a:r>
            <a:r>
              <a:rPr lang="en-GB" b="1" dirty="0"/>
              <a:t> object</a:t>
            </a:r>
          </a:p>
          <a:p>
            <a:pPr marL="0" lvl="1" indent="0">
              <a:buNone/>
              <a:tabLst>
                <a:tab pos="3138488" algn="l"/>
              </a:tabLst>
            </a:pPr>
            <a:endParaRPr lang="en-GB" sz="1800"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pic>
        <p:nvPicPr>
          <p:cNvPr id="3" name="Picture 2">
            <a:extLst>
              <a:ext uri="{FF2B5EF4-FFF2-40B4-BE49-F238E27FC236}">
                <a16:creationId xmlns:a16="http://schemas.microsoft.com/office/drawing/2014/main" id="{D04FD410-BE1A-01BA-B8DB-5427B8568008}"/>
              </a:ext>
            </a:extLst>
          </p:cNvPr>
          <p:cNvPicPr>
            <a:picLocks noChangeAspect="1"/>
          </p:cNvPicPr>
          <p:nvPr/>
        </p:nvPicPr>
        <p:blipFill rotWithShape="1">
          <a:blip r:embed="rId2"/>
          <a:srcRect b="5788"/>
          <a:stretch/>
        </p:blipFill>
        <p:spPr>
          <a:xfrm>
            <a:off x="5815332" y="1417638"/>
            <a:ext cx="6279132" cy="3878736"/>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B6FB9D05-EABA-293F-300A-DD5A3299D104}"/>
              </a:ext>
            </a:extLst>
          </p:cNvPr>
          <p:cNvSpPr/>
          <p:nvPr/>
        </p:nvSpPr>
        <p:spPr>
          <a:xfrm>
            <a:off x="6025243" y="2560638"/>
            <a:ext cx="2906485" cy="812681"/>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6DE2213-997F-5791-1162-69597E023622}"/>
              </a:ext>
            </a:extLst>
          </p:cNvPr>
          <p:cNvSpPr txBox="1"/>
          <p:nvPr/>
        </p:nvSpPr>
        <p:spPr>
          <a:xfrm>
            <a:off x="9027196" y="2560638"/>
            <a:ext cx="2971800"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Search space</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9" name="Rounded Rectangle 8">
            <a:extLst>
              <a:ext uri="{FF2B5EF4-FFF2-40B4-BE49-F238E27FC236}">
                <a16:creationId xmlns:a16="http://schemas.microsoft.com/office/drawing/2014/main" id="{02F9BAC5-973A-A3AF-C72C-865BCB4BFB7C}"/>
              </a:ext>
            </a:extLst>
          </p:cNvPr>
          <p:cNvSpPr/>
          <p:nvPr/>
        </p:nvSpPr>
        <p:spPr>
          <a:xfrm>
            <a:off x="6096000" y="3629200"/>
            <a:ext cx="4746171" cy="163080"/>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CD499D-FAB6-CADF-9524-40A296A4E1B7}"/>
              </a:ext>
            </a:extLst>
          </p:cNvPr>
          <p:cNvSpPr txBox="1"/>
          <p:nvPr/>
        </p:nvSpPr>
        <p:spPr>
          <a:xfrm>
            <a:off x="9340814" y="3159563"/>
            <a:ext cx="2801384"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↓Define the loss function</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11" name="TextBox 10">
            <a:extLst>
              <a:ext uri="{FF2B5EF4-FFF2-40B4-BE49-F238E27FC236}">
                <a16:creationId xmlns:a16="http://schemas.microsoft.com/office/drawing/2014/main" id="{24EC5136-080E-1DB9-BB9B-D8B12C483835}"/>
              </a:ext>
            </a:extLst>
          </p:cNvPr>
          <p:cNvSpPr txBox="1"/>
          <p:nvPr/>
        </p:nvSpPr>
        <p:spPr>
          <a:xfrm>
            <a:off x="3708218" y="5565755"/>
            <a:ext cx="1867989" cy="355044"/>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err="1">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Gridsearch</a:t>
            </a: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object</a:t>
            </a:r>
          </a:p>
        </p:txBody>
      </p:sp>
      <p:sp>
        <p:nvSpPr>
          <p:cNvPr id="17" name="TextBox 16">
            <a:extLst>
              <a:ext uri="{FF2B5EF4-FFF2-40B4-BE49-F238E27FC236}">
                <a16:creationId xmlns:a16="http://schemas.microsoft.com/office/drawing/2014/main" id="{D3BA879D-4458-BE8A-8B89-F3BBD150B833}"/>
              </a:ext>
            </a:extLst>
          </p:cNvPr>
          <p:cNvSpPr txBox="1"/>
          <p:nvPr/>
        </p:nvSpPr>
        <p:spPr>
          <a:xfrm>
            <a:off x="2835349" y="6045892"/>
            <a:ext cx="2860421" cy="355044"/>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Start training the models!</a:t>
            </a:r>
          </a:p>
        </p:txBody>
      </p:sp>
      <p:cxnSp>
        <p:nvCxnSpPr>
          <p:cNvPr id="18" name="Elbow Connector 17">
            <a:extLst>
              <a:ext uri="{FF2B5EF4-FFF2-40B4-BE49-F238E27FC236}">
                <a16:creationId xmlns:a16="http://schemas.microsoft.com/office/drawing/2014/main" id="{2E26AE0B-8A42-23F5-CEAB-C581246FBD2E}"/>
              </a:ext>
            </a:extLst>
          </p:cNvPr>
          <p:cNvCxnSpPr>
            <a:cxnSpLocks/>
          </p:cNvCxnSpPr>
          <p:nvPr/>
        </p:nvCxnSpPr>
        <p:spPr>
          <a:xfrm rot="5400000" flipH="1" flipV="1">
            <a:off x="5097767" y="5529423"/>
            <a:ext cx="1172136" cy="167525"/>
          </a:xfrm>
          <a:prstGeom prst="bentConnector3">
            <a:avLst>
              <a:gd name="adj1" fmla="val 10019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79DBE44-ACA1-AC8C-9C99-66C111810E3D}"/>
              </a:ext>
            </a:extLst>
          </p:cNvPr>
          <p:cNvPicPr>
            <a:picLocks noChangeAspect="1"/>
          </p:cNvPicPr>
          <p:nvPr/>
        </p:nvPicPr>
        <p:blipFill>
          <a:blip r:embed="rId3"/>
          <a:stretch>
            <a:fillRect/>
          </a:stretch>
        </p:blipFill>
        <p:spPr>
          <a:xfrm>
            <a:off x="5815331" y="5727509"/>
            <a:ext cx="6279132" cy="71043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9B8BF68-6D15-19DC-2F3D-63A267DBCB19}"/>
              </a:ext>
            </a:extLst>
          </p:cNvPr>
          <p:cNvSpPr txBox="1"/>
          <p:nvPr/>
        </p:nvSpPr>
        <p:spPr>
          <a:xfrm>
            <a:off x="2800102" y="6479065"/>
            <a:ext cx="2860421" cy="355044"/>
          </a:xfrm>
          <a:prstGeom prst="rect">
            <a:avLst/>
          </a:prstGeom>
          <a:noFill/>
        </p:spPr>
        <p:txBody>
          <a:bodyPr wrap="square" rtlCol="0">
            <a:noAutofit/>
          </a:bodyPr>
          <a:lstStyle/>
          <a:p>
            <a:pPr marL="0" marR="0" lvl="0" indent="0" algn="r"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Best hyperparameters</a:t>
            </a:r>
          </a:p>
        </p:txBody>
      </p:sp>
      <p:cxnSp>
        <p:nvCxnSpPr>
          <p:cNvPr id="13" name="Elbow Connector 12">
            <a:extLst>
              <a:ext uri="{FF2B5EF4-FFF2-40B4-BE49-F238E27FC236}">
                <a16:creationId xmlns:a16="http://schemas.microsoft.com/office/drawing/2014/main" id="{DEAAB4A2-D941-52DE-DF91-9045992DB69F}"/>
              </a:ext>
            </a:extLst>
          </p:cNvPr>
          <p:cNvCxnSpPr>
            <a:cxnSpLocks/>
          </p:cNvCxnSpPr>
          <p:nvPr/>
        </p:nvCxnSpPr>
        <p:spPr>
          <a:xfrm flipV="1">
            <a:off x="5601410" y="6504611"/>
            <a:ext cx="2232144" cy="207008"/>
          </a:xfrm>
          <a:prstGeom prst="bentConnector3">
            <a:avLst>
              <a:gd name="adj1" fmla="val 10009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5541C2-08C8-D446-E40E-7CE03DDD7665}"/>
              </a:ext>
            </a:extLst>
          </p:cNvPr>
          <p:cNvSpPr txBox="1"/>
          <p:nvPr/>
        </p:nvSpPr>
        <p:spPr>
          <a:xfrm>
            <a:off x="9892828" y="1561626"/>
            <a:ext cx="2201635"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 Create MLP object</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560881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428B2-3526-6247-C907-8151CBA14C82}"/>
              </a:ext>
            </a:extLst>
          </p:cNvPr>
          <p:cNvPicPr>
            <a:picLocks noChangeAspect="1"/>
          </p:cNvPicPr>
          <p:nvPr/>
        </p:nvPicPr>
        <p:blipFill>
          <a:blip r:embed="rId2"/>
          <a:stretch>
            <a:fillRect/>
          </a:stretch>
        </p:blipFill>
        <p:spPr>
          <a:xfrm>
            <a:off x="6096000" y="2266759"/>
            <a:ext cx="5976000" cy="2221026"/>
          </a:xfrm>
          <a:prstGeom prst="rect">
            <a:avLst/>
          </a:prstGeom>
        </p:spPr>
      </p:pic>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Tune hyperparameters, using a </a:t>
            </a:r>
            <a:r>
              <a:rPr lang="en-GB" dirty="0" err="1"/>
              <a:t>gridsearch</a:t>
            </a:r>
            <a:endParaRPr lang="en-GB" dirty="0"/>
          </a:p>
          <a:p>
            <a:pPr marL="247650" lvl="1" indent="-342900">
              <a:buFont typeface="+mj-lt"/>
              <a:buAutoNum type="arabicPeriod"/>
              <a:tabLst>
                <a:tab pos="3138488" algn="l"/>
              </a:tabLst>
            </a:pPr>
            <a:endParaRPr lang="en-GB" sz="1800" dirty="0"/>
          </a:p>
          <a:p>
            <a:pPr marL="247650" lvl="1" indent="-342900">
              <a:buFont typeface="+mj-lt"/>
              <a:buAutoNum type="arabicPeriod"/>
              <a:tabLst>
                <a:tab pos="3138488" algn="l"/>
              </a:tabLst>
            </a:pPr>
            <a:r>
              <a:rPr lang="en-GB" b="1" dirty="0"/>
              <a:t>Train model with tuned hyperparameters</a:t>
            </a:r>
            <a:endParaRPr lang="en-GB" sz="1800" b="1"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Tree>
    <p:extLst>
      <p:ext uri="{BB962C8B-B14F-4D97-AF65-F5344CB8AC3E}">
        <p14:creationId xmlns:p14="http://schemas.microsoft.com/office/powerpoint/2010/main" val="2940033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400600"/>
          </a:xfrm>
        </p:spPr>
        <p:txBody>
          <a:bodyPr>
            <a:noAutofit/>
          </a:bodyPr>
          <a:lstStyle/>
          <a:p>
            <a:pPr marL="0" lvl="1" indent="0">
              <a:buNone/>
              <a:tabLst>
                <a:tab pos="3138488" algn="l"/>
              </a:tabLst>
            </a:pPr>
            <a:r>
              <a:rPr lang="en-GB" b="1" dirty="0"/>
              <a:t>MLP using attributes of alternatives only</a:t>
            </a:r>
          </a:p>
          <a:p>
            <a:pPr marL="0" lvl="1" indent="0">
              <a:buNone/>
              <a:tabLst>
                <a:tab pos="3138488" algn="l"/>
              </a:tabLst>
            </a:pPr>
            <a:endParaRPr lang="en-GB" sz="1800" dirty="0"/>
          </a:p>
          <a:p>
            <a:pPr marL="342900" lvl="1" indent="-342900">
              <a:buFont typeface="+mj-lt"/>
              <a:buAutoNum type="arabicPeriod"/>
              <a:tabLst>
                <a:tab pos="3138488" algn="l"/>
              </a:tabLst>
            </a:pPr>
            <a:r>
              <a:rPr lang="en-GB" dirty="0"/>
              <a:t>Split data in a training and test set</a:t>
            </a:r>
          </a:p>
          <a:p>
            <a:pPr marL="342900" lvl="1" indent="-342900">
              <a:buFont typeface="+mj-lt"/>
              <a:buAutoNum type="arabicPeriod"/>
              <a:tabLst>
                <a:tab pos="3138488" algn="l"/>
              </a:tabLst>
            </a:pPr>
            <a:endParaRPr lang="en-GB" dirty="0"/>
          </a:p>
          <a:p>
            <a:pPr marL="342900" lvl="1" indent="-342900">
              <a:buFont typeface="+mj-lt"/>
              <a:buAutoNum type="arabicPeriod"/>
              <a:tabLst>
                <a:tab pos="3138488" algn="l"/>
              </a:tabLst>
            </a:pPr>
            <a:r>
              <a:rPr lang="en-GB" dirty="0"/>
              <a:t>A) Estimate linear-RUM MNL on the train data</a:t>
            </a:r>
          </a:p>
          <a:p>
            <a:pPr marL="361950" lvl="2" indent="0">
              <a:buNone/>
              <a:tabLst>
                <a:tab pos="3138488" algn="l"/>
              </a:tabLst>
            </a:pPr>
            <a:r>
              <a:rPr lang="en-GB" dirty="0"/>
              <a:t>B) Compute the Log-likelihood of the </a:t>
            </a:r>
            <a:r>
              <a:rPr lang="en-GB" b="1" u="sng" dirty="0"/>
              <a:t>test data</a:t>
            </a:r>
            <a:r>
              <a:rPr lang="en-GB" dirty="0"/>
              <a:t> given the model</a:t>
            </a:r>
          </a:p>
          <a:p>
            <a:pPr marL="361950" lvl="2" indent="0">
              <a:buNone/>
              <a:tabLst>
                <a:tab pos="3138488" algn="l"/>
              </a:tabLst>
            </a:pPr>
            <a:endParaRPr lang="en-GB" dirty="0"/>
          </a:p>
          <a:p>
            <a:pPr marL="247650" lvl="1" indent="-342900">
              <a:buFont typeface="+mj-lt"/>
              <a:buAutoNum type="arabicPeriod"/>
              <a:tabLst>
                <a:tab pos="3138488" algn="l"/>
              </a:tabLst>
            </a:pPr>
            <a:r>
              <a:rPr lang="en-GB" dirty="0"/>
              <a:t>Scale the data</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Dummy code the choices </a:t>
            </a:r>
          </a:p>
          <a:p>
            <a:pPr marL="247650" lvl="1" indent="-342900">
              <a:buFont typeface="+mj-lt"/>
              <a:buAutoNum type="arabicPeriod"/>
              <a:tabLst>
                <a:tab pos="3138488" algn="l"/>
              </a:tabLst>
            </a:pPr>
            <a:endParaRPr lang="en-GB" dirty="0"/>
          </a:p>
          <a:p>
            <a:pPr marL="247650" lvl="1" indent="-342900">
              <a:buFont typeface="+mj-lt"/>
              <a:buAutoNum type="arabicPeriod"/>
              <a:tabLst>
                <a:tab pos="3138488" algn="l"/>
              </a:tabLst>
            </a:pPr>
            <a:r>
              <a:rPr lang="en-GB" dirty="0"/>
              <a:t>Tune hyperparameters using a </a:t>
            </a:r>
            <a:r>
              <a:rPr lang="en-GB" dirty="0" err="1"/>
              <a:t>gridsearch</a:t>
            </a:r>
            <a:endParaRPr lang="en-GB" dirty="0"/>
          </a:p>
          <a:p>
            <a:pPr marL="247650" lvl="1" indent="-342900">
              <a:buFont typeface="+mj-lt"/>
              <a:buAutoNum type="arabicPeriod"/>
              <a:tabLst>
                <a:tab pos="3138488" algn="l"/>
              </a:tabLst>
            </a:pPr>
            <a:endParaRPr lang="en-GB" sz="1800" dirty="0"/>
          </a:p>
          <a:p>
            <a:pPr marL="247650" lvl="1" indent="-342900">
              <a:buFont typeface="+mj-lt"/>
              <a:buAutoNum type="arabicPeriod"/>
              <a:tabLst>
                <a:tab pos="3138488" algn="l"/>
              </a:tabLst>
            </a:pPr>
            <a:r>
              <a:rPr lang="en-GB" dirty="0"/>
              <a:t>Train model with tuned hyperparameters</a:t>
            </a:r>
          </a:p>
          <a:p>
            <a:pPr marL="247650" lvl="1" indent="-342900">
              <a:buFont typeface="+mj-lt"/>
              <a:buAutoNum type="arabicPeriod"/>
              <a:tabLst>
                <a:tab pos="3138488" algn="l"/>
              </a:tabLst>
            </a:pPr>
            <a:endParaRPr lang="en-GB" sz="1800" dirty="0"/>
          </a:p>
          <a:p>
            <a:pPr marL="247650" lvl="1" indent="-342900">
              <a:buFont typeface="+mj-lt"/>
              <a:buAutoNum type="arabicPeriod"/>
              <a:tabLst>
                <a:tab pos="3138488" algn="l"/>
              </a:tabLst>
            </a:pPr>
            <a:r>
              <a:rPr lang="en-GB" b="1" dirty="0"/>
              <a:t>Compute the log-likelihood of the test data, given the trained MLP model</a:t>
            </a:r>
            <a:endParaRPr lang="en-GB" sz="1800" b="1" dirty="0"/>
          </a:p>
          <a:p>
            <a:pPr marL="1257300" lvl="3"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7" name="TextBox 6">
            <a:extLst>
              <a:ext uri="{FF2B5EF4-FFF2-40B4-BE49-F238E27FC236}">
                <a16:creationId xmlns:a16="http://schemas.microsoft.com/office/drawing/2014/main" id="{31A03BBB-5D5C-2F5F-C425-0A2025EB1244}"/>
              </a:ext>
            </a:extLst>
          </p:cNvPr>
          <p:cNvSpPr txBox="1"/>
          <p:nvPr/>
        </p:nvSpPr>
        <p:spPr>
          <a:xfrm>
            <a:off x="7090075" y="4858989"/>
            <a:ext cx="4989363" cy="1999011"/>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Now we can compare LL</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with LL</a:t>
            </a:r>
            <a:r>
              <a:rPr kumimoji="0" lang="en-GB" sz="1800" b="0" i="0" u="none" strike="noStrike" kern="1200" cap="none" spc="0" normalizeH="0" baseline="-2500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MNL</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(-1146)</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 model obtains a much better model fit       (-116 LL points) </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Suggests data generating process substantially deviate from linear-additive RUM!</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8" name="Picture 2" descr="Image result for understand icon">
            <a:extLst>
              <a:ext uri="{FF2B5EF4-FFF2-40B4-BE49-F238E27FC236}">
                <a16:creationId xmlns:a16="http://schemas.microsoft.com/office/drawing/2014/main" id="{CDB802C7-14AC-43C8-D390-D7C27E17E1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075" y="498103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F24742-4FDA-F708-2344-C34B06A291A8}"/>
              </a:ext>
            </a:extLst>
          </p:cNvPr>
          <p:cNvPicPr>
            <a:picLocks noChangeAspect="1"/>
          </p:cNvPicPr>
          <p:nvPr/>
        </p:nvPicPr>
        <p:blipFill>
          <a:blip r:embed="rId3"/>
          <a:stretch>
            <a:fillRect/>
          </a:stretch>
        </p:blipFill>
        <p:spPr>
          <a:xfrm>
            <a:off x="6096001" y="2499828"/>
            <a:ext cx="5350654" cy="2213702"/>
          </a:xfrm>
          <a:prstGeom prst="rect">
            <a:avLst/>
          </a:prstGeom>
        </p:spPr>
      </p:pic>
    </p:spTree>
    <p:extLst>
      <p:ext uri="{BB962C8B-B14F-4D97-AF65-F5344CB8AC3E}">
        <p14:creationId xmlns:p14="http://schemas.microsoft.com/office/powerpoint/2010/main" val="276790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28831CA0-1FF9-1B49-AFFF-FBA473515EA0}"/>
              </a:ext>
            </a:extLst>
          </p:cNvPr>
          <p:cNvSpPr txBox="1">
            <a:spLocks/>
          </p:cNvSpPr>
          <p:nvPr/>
        </p:nvSpPr>
        <p:spPr>
          <a:xfrm>
            <a:off x="715992" y="1216325"/>
            <a:ext cx="9519690" cy="476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RUM-MNL model is not a perfect model of choice behaviour: it has four key limitations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A6D7835-2FCF-E320-3AAA-56F6A1DE41D9}"/>
              </a:ext>
            </a:extLst>
          </p:cNvPr>
          <p:cNvSpPr txBox="1"/>
          <p:nvPr/>
        </p:nvSpPr>
        <p:spPr>
          <a:xfrm>
            <a:off x="715992" y="1874153"/>
            <a:ext cx="5693861" cy="448219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researcher needs to </a:t>
            </a:r>
            <a:r>
              <a:rPr kumimoji="0" lang="en-GB" sz="1800" b="1" i="0" u="sng" strike="noStrike" kern="1200" cap="none" spc="0" normalizeH="0" baseline="0" noProof="0" dirty="0">
                <a:ln>
                  <a:noFill/>
                </a:ln>
                <a:solidFill>
                  <a:prstClr val="black"/>
                </a:solidFill>
                <a:effectLst/>
                <a:uLnTx/>
                <a:uFillTx/>
                <a:latin typeface="Calibri" panose="020F0502020204030204"/>
                <a:ea typeface="+mn-ea"/>
                <a:cs typeface="+mn-cs"/>
              </a:rPr>
              <a:t>a priori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specify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the functional form of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V</a:t>
            </a:r>
            <a:r>
              <a:rPr kumimoji="0" lang="en-GB" sz="1800" b="1"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f(x</a:t>
            </a:r>
            <a:r>
              <a:rPr kumimoji="0" lang="en-GB" sz="1800" b="1" i="1"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DGP is unlikely to be found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considering the large number of potential specifications with interactions, nonlinearities, asymmetries, etc.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But estimates, std errors are only reliable when the utility function equals the true Data Generating Process (DGP). </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Biased estimates and predictions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2" name="Group 1">
            <a:extLst>
              <a:ext uri="{FF2B5EF4-FFF2-40B4-BE49-F238E27FC236}">
                <a16:creationId xmlns:a16="http://schemas.microsoft.com/office/drawing/2014/main" id="{FBF7D121-7943-35ED-6415-308888EB76E1}"/>
              </a:ext>
            </a:extLst>
          </p:cNvPr>
          <p:cNvGrpSpPr/>
          <p:nvPr/>
        </p:nvGrpSpPr>
        <p:grpSpPr>
          <a:xfrm>
            <a:off x="6762939" y="2736093"/>
            <a:ext cx="5332490" cy="2145702"/>
            <a:chOff x="6762939" y="2736093"/>
            <a:chExt cx="5332490" cy="2145702"/>
          </a:xfrm>
        </p:grpSpPr>
        <p:grpSp>
          <p:nvGrpSpPr>
            <p:cNvPr id="13" name="Group 12">
              <a:extLst>
                <a:ext uri="{FF2B5EF4-FFF2-40B4-BE49-F238E27FC236}">
                  <a16:creationId xmlns:a16="http://schemas.microsoft.com/office/drawing/2014/main" id="{4426F303-BFA6-2C02-A5A0-5C2252CD09B5}"/>
                </a:ext>
              </a:extLst>
            </p:cNvPr>
            <p:cNvGrpSpPr/>
            <p:nvPr/>
          </p:nvGrpSpPr>
          <p:grpSpPr>
            <a:xfrm>
              <a:off x="6762939" y="2736093"/>
              <a:ext cx="1249378" cy="1919334"/>
              <a:chOff x="6762939" y="2736093"/>
              <a:chExt cx="1249378" cy="1919334"/>
            </a:xfrm>
          </p:grpSpPr>
          <p:sp>
            <p:nvSpPr>
              <p:cNvPr id="14" name="Right Arrow 13">
                <a:extLst>
                  <a:ext uri="{FF2B5EF4-FFF2-40B4-BE49-F238E27FC236}">
                    <a16:creationId xmlns:a16="http://schemas.microsoft.com/office/drawing/2014/main" id="{EDBEA28B-7B2E-78FF-387B-AB238F9ADAAF}"/>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 descr="Image result for understand icon">
                <a:extLst>
                  <a:ext uri="{FF2B5EF4-FFF2-40B4-BE49-F238E27FC236}">
                    <a16:creationId xmlns:a16="http://schemas.microsoft.com/office/drawing/2014/main" id="{3AC88BED-69FF-1823-74FF-6D638B8F5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AA262C5-D9E9-8CAC-ACE5-AF7FEBBF2DD3}"/>
                </a:ext>
              </a:extLst>
            </p:cNvPr>
            <p:cNvSpPr txBox="1"/>
            <p:nvPr/>
          </p:nvSpPr>
          <p:spPr>
            <a:xfrm>
              <a:off x="8111904" y="2850292"/>
              <a:ext cx="3983525" cy="2031503"/>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sng"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Data-driven models</a:t>
              </a:r>
              <a:r>
                <a:rPr kumimoji="0" lang="en-NL" sz="1800" b="1" i="0"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a:t>
              </a: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(aka Machine Learning)</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Hybrid choice models</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Machine Learning + eXplainable AI techniques</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spTree>
    <p:extLst>
      <p:ext uri="{BB962C8B-B14F-4D97-AF65-F5344CB8AC3E}">
        <p14:creationId xmlns:p14="http://schemas.microsoft.com/office/powerpoint/2010/main" val="36884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4856207" cy="5087590"/>
          </a:xfrm>
        </p:spPr>
        <p:txBody>
          <a:bodyPr>
            <a:noAutofit/>
          </a:bodyPr>
          <a:lstStyle/>
          <a:p>
            <a:pPr marL="0" lvl="1" indent="0">
              <a:buNone/>
              <a:tabLst>
                <a:tab pos="3138488" algn="l"/>
              </a:tabLst>
            </a:pPr>
            <a:r>
              <a:rPr lang="en-GB" b="1" dirty="0"/>
              <a:t>MLP using attributes of alternatives only</a:t>
            </a:r>
            <a:endParaRPr lang="en-GB"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800100" lvl="2" indent="-400050">
              <a:tabLst>
                <a:tab pos="3138488" algn="l"/>
              </a:tabLst>
            </a:pPr>
            <a:endParaRPr lang="en-GB" sz="1800" dirty="0"/>
          </a:p>
          <a:p>
            <a:pPr marL="0" lvl="1" indent="-57150">
              <a:buNone/>
              <a:tabLst>
                <a:tab pos="3138488" algn="l"/>
              </a:tabLst>
            </a:pPr>
            <a:endParaRPr lang="en-GB" dirty="0"/>
          </a:p>
          <a:p>
            <a:pPr marL="0" lvl="1" indent="-57150">
              <a:buNone/>
              <a:tabLst>
                <a:tab pos="3138488" algn="l"/>
              </a:tabLst>
            </a:pPr>
            <a:endParaRPr lang="en-GB" dirty="0"/>
          </a:p>
          <a:p>
            <a:pPr marL="800100" lvl="2" indent="-400050">
              <a:tabLst>
                <a:tab pos="3138488" algn="l"/>
              </a:tabLst>
            </a:pPr>
            <a:endParaRPr lang="en-GB"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A</a:t>
            </a:r>
            <a:endParaRPr lang="en-GB" sz="1800" dirty="0"/>
          </a:p>
        </p:txBody>
      </p:sp>
      <p:sp>
        <p:nvSpPr>
          <p:cNvPr id="7" name="TextBox 6">
            <a:extLst>
              <a:ext uri="{FF2B5EF4-FFF2-40B4-BE49-F238E27FC236}">
                <a16:creationId xmlns:a16="http://schemas.microsoft.com/office/drawing/2014/main" id="{31A03BBB-5D5C-2F5F-C425-0A2025EB1244}"/>
              </a:ext>
            </a:extLst>
          </p:cNvPr>
          <p:cNvSpPr txBox="1"/>
          <p:nvPr/>
        </p:nvSpPr>
        <p:spPr>
          <a:xfrm>
            <a:off x="7283375" y="3295998"/>
            <a:ext cx="4693363" cy="3287364"/>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MNL is uniquely identifiable. Convex LL  guaranteed unique solution</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MLP model robustly improves model fit, on </a:t>
            </a:r>
            <a:r>
              <a:rPr kumimoji="0" lang="en-GB" sz="1800" b="0" i="0" u="none" strike="noStrike" kern="1200" cap="none" spc="0" normalizeH="0" baseline="0" noProof="0" dirty="0" err="1">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avg</a:t>
            </a: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 by almost 120 LL points</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Var(LL) = ~70 LL</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a:extLst>
              <a:ext uri="{FF2B5EF4-FFF2-40B4-BE49-F238E27FC236}">
                <a16:creationId xmlns:a16="http://schemas.microsoft.com/office/drawing/2014/main" id="{BB5A3EE8-F757-A83F-A8CB-C0DC06445340}"/>
              </a:ext>
            </a:extLst>
          </p:cNvPr>
          <p:cNvPicPr>
            <a:picLocks noChangeAspect="1"/>
          </p:cNvPicPr>
          <p:nvPr/>
        </p:nvPicPr>
        <p:blipFill>
          <a:blip r:embed="rId2">
            <a:duotone>
              <a:schemeClr val="accent5">
                <a:shade val="45000"/>
                <a:satMod val="135000"/>
              </a:schemeClr>
              <a:prstClr val="white"/>
            </a:duotone>
          </a:blip>
          <a:stretch>
            <a:fillRect/>
          </a:stretch>
        </p:blipFill>
        <p:spPr>
          <a:xfrm>
            <a:off x="910978" y="1813691"/>
            <a:ext cx="778511" cy="813600"/>
          </a:xfrm>
          <a:prstGeom prst="rect">
            <a:avLst/>
          </a:prstGeom>
        </p:spPr>
      </p:pic>
      <p:sp>
        <p:nvSpPr>
          <p:cNvPr id="9" name="TextBox 8">
            <a:extLst>
              <a:ext uri="{FF2B5EF4-FFF2-40B4-BE49-F238E27FC236}">
                <a16:creationId xmlns:a16="http://schemas.microsoft.com/office/drawing/2014/main" id="{10097362-4502-42A5-B23C-1ED95F9959E3}"/>
              </a:ext>
            </a:extLst>
          </p:cNvPr>
          <p:cNvSpPr txBox="1"/>
          <p:nvPr/>
        </p:nvSpPr>
        <p:spPr>
          <a:xfrm>
            <a:off x="1863000" y="1956391"/>
            <a:ext cx="3527707" cy="543437"/>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MLPs are not uniquely identifiable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a:t>
            </a:r>
          </a:p>
        </p:txBody>
      </p:sp>
      <p:grpSp>
        <p:nvGrpSpPr>
          <p:cNvPr id="3" name="Group 2">
            <a:extLst>
              <a:ext uri="{FF2B5EF4-FFF2-40B4-BE49-F238E27FC236}">
                <a16:creationId xmlns:a16="http://schemas.microsoft.com/office/drawing/2014/main" id="{B57C2E2B-D0BD-B670-542D-CBE112B75EB0}"/>
              </a:ext>
            </a:extLst>
          </p:cNvPr>
          <p:cNvGrpSpPr/>
          <p:nvPr/>
        </p:nvGrpSpPr>
        <p:grpSpPr>
          <a:xfrm>
            <a:off x="546265" y="1743364"/>
            <a:ext cx="10961373" cy="4935706"/>
            <a:chOff x="546265" y="1743364"/>
            <a:chExt cx="10961373" cy="4935706"/>
          </a:xfrm>
        </p:grpSpPr>
        <p:pic>
          <p:nvPicPr>
            <p:cNvPr id="17" name="Picture 16">
              <a:extLst>
                <a:ext uri="{FF2B5EF4-FFF2-40B4-BE49-F238E27FC236}">
                  <a16:creationId xmlns:a16="http://schemas.microsoft.com/office/drawing/2014/main" id="{D35F8E19-DF01-F239-CAFE-E2FD40757A10}"/>
                </a:ext>
              </a:extLst>
            </p:cNvPr>
            <p:cNvPicPr>
              <a:picLocks noChangeAspect="1"/>
            </p:cNvPicPr>
            <p:nvPr/>
          </p:nvPicPr>
          <p:blipFill>
            <a:blip r:embed="rId3"/>
            <a:stretch>
              <a:fillRect/>
            </a:stretch>
          </p:blipFill>
          <p:spPr>
            <a:xfrm>
              <a:off x="546265" y="3295070"/>
              <a:ext cx="6558214" cy="3384000"/>
            </a:xfrm>
            <a:prstGeom prst="rect">
              <a:avLst/>
            </a:prstGeom>
          </p:spPr>
        </p:pic>
        <p:pic>
          <p:nvPicPr>
            <p:cNvPr id="10" name="Picture 2" descr="Image result for understand icon">
              <a:extLst>
                <a:ext uri="{FF2B5EF4-FFF2-40B4-BE49-F238E27FC236}">
                  <a16:creationId xmlns:a16="http://schemas.microsoft.com/office/drawing/2014/main" id="{5ED6F463-AF6E-78E6-FA12-A9186A7B13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886" y="1743364"/>
              <a:ext cx="969489" cy="9694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9E0C90-EC09-FD1F-266E-EB2D55A2D7D4}"/>
                </a:ext>
              </a:extLst>
            </p:cNvPr>
            <p:cNvSpPr txBox="1"/>
            <p:nvPr/>
          </p:nvSpPr>
          <p:spPr>
            <a:xfrm>
              <a:off x="7283375" y="1915219"/>
              <a:ext cx="4224263" cy="750029"/>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To see how robust the improvement in performance is, we must train numerous instances of the MLP</a:t>
              </a:r>
            </a:p>
          </p:txBody>
        </p:sp>
      </p:grpSp>
    </p:spTree>
    <p:extLst>
      <p:ext uri="{BB962C8B-B14F-4D97-AF65-F5344CB8AC3E}">
        <p14:creationId xmlns:p14="http://schemas.microsoft.com/office/powerpoint/2010/main" val="16295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6839644" cy="2160240"/>
          </a:xfrm>
        </p:spPr>
        <p:txBody>
          <a:bodyPr>
            <a:noAutofit/>
          </a:bodyPr>
          <a:lstStyle/>
          <a:p>
            <a:pPr marL="0" lvl="1" indent="0">
              <a:buNone/>
              <a:tabLst>
                <a:tab pos="3138488" algn="l"/>
              </a:tabLst>
            </a:pPr>
            <a:r>
              <a:rPr lang="en-GB" b="1" dirty="0"/>
              <a:t>MLP using attributes of alternatives + socio-demographic variables</a:t>
            </a:r>
          </a:p>
          <a:p>
            <a:pPr marL="285750" lvl="1" indent="-285750">
              <a:tabLst>
                <a:tab pos="3138488" algn="l"/>
              </a:tabLst>
            </a:pPr>
            <a:endParaRPr lang="en-GB" b="1" dirty="0"/>
          </a:p>
          <a:p>
            <a:pPr marL="285750" lvl="1" indent="-285750">
              <a:tabLst>
                <a:tab pos="3138488" algn="l"/>
              </a:tabLst>
            </a:pPr>
            <a:r>
              <a:rPr lang="en-GB" dirty="0">
                <a:cs typeface="Calibri" panose="020F0502020204030204" pitchFamily="34" charset="0"/>
                <a:sym typeface="Wingdings" panose="05000000000000000000" pitchFamily="2" charset="2"/>
              </a:rPr>
              <a:t>There is no good </a:t>
            </a:r>
            <a:r>
              <a:rPr lang="en-GB" b="1" dirty="0">
                <a:cs typeface="Calibri" panose="020F0502020204030204" pitchFamily="34" charset="0"/>
                <a:sym typeface="Wingdings" panose="05000000000000000000" pitchFamily="2" charset="2"/>
              </a:rPr>
              <a:t>theory</a:t>
            </a:r>
            <a:r>
              <a:rPr lang="en-GB" dirty="0">
                <a:cs typeface="Calibri" panose="020F0502020204030204" pitchFamily="34" charset="0"/>
                <a:sym typeface="Wingdings" panose="05000000000000000000" pitchFamily="2" charset="2"/>
              </a:rPr>
              <a:t> about how socio-demographic variables </a:t>
            </a:r>
            <a:r>
              <a:rPr lang="en-GB" b="1" dirty="0">
                <a:cs typeface="Calibri" panose="020F0502020204030204" pitchFamily="34" charset="0"/>
                <a:sym typeface="Wingdings" panose="05000000000000000000" pitchFamily="2" charset="2"/>
              </a:rPr>
              <a:t>interact</a:t>
            </a:r>
            <a:r>
              <a:rPr lang="en-GB" dirty="0">
                <a:cs typeface="Calibri" panose="020F0502020204030204" pitchFamily="34" charset="0"/>
                <a:sym typeface="Wingdings" panose="05000000000000000000" pitchFamily="2" charset="2"/>
              </a:rPr>
              <a:t> with tastes and preferences</a:t>
            </a:r>
          </a:p>
          <a:p>
            <a:pPr marL="285750" lvl="1" indent="-285750">
              <a:tabLst>
                <a:tab pos="3138488" algn="l"/>
              </a:tabLst>
            </a:pPr>
            <a:endParaRPr lang="en-GB" b="1" dirty="0"/>
          </a:p>
          <a:p>
            <a:pPr marL="285750" lvl="1" indent="-285750">
              <a:buFont typeface="Wingdings" pitchFamily="2" charset="2"/>
              <a:buChar char="Ø"/>
              <a:tabLst>
                <a:tab pos="3138488" algn="l"/>
              </a:tabLst>
            </a:pPr>
            <a:r>
              <a:rPr lang="en-GB" dirty="0">
                <a:cs typeface="Calibri" panose="020F0502020204030204" pitchFamily="34" charset="0"/>
                <a:sym typeface="Wingdings" panose="05000000000000000000" pitchFamily="2" charset="2"/>
              </a:rPr>
              <a:t>It is often unclear how to incorporate socio-demographic variables in the utility function</a:t>
            </a:r>
          </a:p>
          <a:p>
            <a:pPr marL="285750" lvl="1" indent="-285750">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descr="Image result for understand icon">
            <a:extLst>
              <a:ext uri="{FF2B5EF4-FFF2-40B4-BE49-F238E27FC236}">
                <a16:creationId xmlns:a16="http://schemas.microsoft.com/office/drawing/2014/main" id="{D14D7958-D6C1-948A-75FA-345374BCA7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326" y="3859023"/>
            <a:ext cx="969489" cy="9694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A35073E-36E4-A30B-577D-2088C5BB661F}"/>
              </a:ext>
            </a:extLst>
          </p:cNvPr>
          <p:cNvSpPr txBox="1"/>
          <p:nvPr/>
        </p:nvSpPr>
        <p:spPr>
          <a:xfrm>
            <a:off x="1981201" y="3507673"/>
            <a:ext cx="6329880" cy="167219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We might as well feed socio-demographic variables to the MLP</a:t>
            </a:r>
          </a:p>
        </p:txBody>
      </p:sp>
      <p:pic>
        <p:nvPicPr>
          <p:cNvPr id="18" name="Picture 2" descr="Inducing choice paralysis: how retailers bury customers in an avalanche of  options">
            <a:extLst>
              <a:ext uri="{FF2B5EF4-FFF2-40B4-BE49-F238E27FC236}">
                <a16:creationId xmlns:a16="http://schemas.microsoft.com/office/drawing/2014/main" id="{2A2AF620-0821-E5B6-4ED2-E4C779F50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8513" y="1080000"/>
            <a:ext cx="3239418" cy="2328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34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6912071"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4829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with more than two levels (e.g. ‘AGE’, INCOME’) must be dummy-coded</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0AB0E11-EE6A-85E8-8780-4AA7C8C42DB3}"/>
              </a:ext>
            </a:extLst>
          </p:cNvPr>
          <p:cNvSpPr txBox="1"/>
          <p:nvPr/>
        </p:nvSpPr>
        <p:spPr>
          <a:xfrm>
            <a:off x="4827180" y="4379581"/>
            <a:ext cx="5146159" cy="2289777"/>
          </a:xfrm>
          <a:prstGeom prst="rect">
            <a:avLst/>
          </a:prstGeom>
          <a:noFill/>
        </p:spPr>
        <p:txBody>
          <a:bodyPr wrap="square" rtlCol="0">
            <a:noAutofit/>
          </a:bodyPr>
          <a:lstStyle/>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Dummy coding each ORIGIN/DEST station leads to many sparse columns</a:t>
            </a: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Just 5 stations account for the majority of the trips</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Therefore, we treat (recode) all non-frequent stations as one category</a:t>
            </a: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100000"/>
              </a:lnSpc>
              <a:spcBef>
                <a:spcPts val="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10" name="Elbow Connector 9">
            <a:extLst>
              <a:ext uri="{FF2B5EF4-FFF2-40B4-BE49-F238E27FC236}">
                <a16:creationId xmlns:a16="http://schemas.microsoft.com/office/drawing/2014/main" id="{3F6B0753-127D-231A-5A1E-D4171CB9F17F}"/>
              </a:ext>
            </a:extLst>
          </p:cNvPr>
          <p:cNvCxnSpPr>
            <a:cxnSpLocks/>
          </p:cNvCxnSpPr>
          <p:nvPr/>
        </p:nvCxnSpPr>
        <p:spPr>
          <a:xfrm rot="5400000" flipH="1" flipV="1">
            <a:off x="3970280" y="3263782"/>
            <a:ext cx="2284967" cy="288941"/>
          </a:xfrm>
          <a:prstGeom prst="bentConnector3">
            <a:avLst>
              <a:gd name="adj1" fmla="val 9979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E44F612-E9B2-6438-1C8B-A77DCDB6D9BD}"/>
              </a:ext>
            </a:extLst>
          </p:cNvPr>
          <p:cNvPicPr>
            <a:picLocks noChangeAspect="1"/>
          </p:cNvPicPr>
          <p:nvPr/>
        </p:nvPicPr>
        <p:blipFill>
          <a:blip r:embed="rId2"/>
          <a:stretch>
            <a:fillRect/>
          </a:stretch>
        </p:blipFill>
        <p:spPr>
          <a:xfrm>
            <a:off x="645727" y="3505625"/>
            <a:ext cx="4006476" cy="3163734"/>
          </a:xfrm>
          <a:prstGeom prst="rect">
            <a:avLst/>
          </a:prstGeom>
          <a:ln>
            <a:noFill/>
          </a:ln>
          <a:effectLst>
            <a:outerShdw blurRad="292100" dist="139700" dir="2700000" algn="tl" rotWithShape="0">
              <a:srgbClr val="333333">
                <a:alpha val="65000"/>
              </a:srgbClr>
            </a:outerShdw>
          </a:effectLst>
        </p:spPr>
      </p:pic>
      <p:cxnSp>
        <p:nvCxnSpPr>
          <p:cNvPr id="15" name="Elbow Connector 14">
            <a:extLst>
              <a:ext uri="{FF2B5EF4-FFF2-40B4-BE49-F238E27FC236}">
                <a16:creationId xmlns:a16="http://schemas.microsoft.com/office/drawing/2014/main" id="{252555E2-F9D2-A609-F65E-75EF1178BC36}"/>
              </a:ext>
            </a:extLst>
          </p:cNvPr>
          <p:cNvCxnSpPr>
            <a:cxnSpLocks/>
          </p:cNvCxnSpPr>
          <p:nvPr/>
        </p:nvCxnSpPr>
        <p:spPr>
          <a:xfrm rot="5400000" flipH="1" flipV="1">
            <a:off x="4792589" y="3405791"/>
            <a:ext cx="883534" cy="111249"/>
          </a:xfrm>
          <a:prstGeom prst="bentConnector3">
            <a:avLst>
              <a:gd name="adj1" fmla="val 99340"/>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BDBB0A-1A66-FADE-F05A-A3FE69FC2AA1}"/>
              </a:ext>
            </a:extLst>
          </p:cNvPr>
          <p:cNvSpPr txBox="1"/>
          <p:nvPr/>
        </p:nvSpPr>
        <p:spPr>
          <a:xfrm>
            <a:off x="5392051" y="3698706"/>
            <a:ext cx="6346293" cy="459016"/>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Converts categorical data into new dummy columns</a:t>
            </a:r>
          </a:p>
        </p:txBody>
      </p:sp>
      <p:pic>
        <p:nvPicPr>
          <p:cNvPr id="8" name="Picture 7">
            <a:extLst>
              <a:ext uri="{FF2B5EF4-FFF2-40B4-BE49-F238E27FC236}">
                <a16:creationId xmlns:a16="http://schemas.microsoft.com/office/drawing/2014/main" id="{0A4B4C42-7056-08EF-AC38-185C109D98C1}"/>
              </a:ext>
            </a:extLst>
          </p:cNvPr>
          <p:cNvPicPr>
            <a:picLocks noChangeAspect="1"/>
          </p:cNvPicPr>
          <p:nvPr/>
        </p:nvPicPr>
        <p:blipFill>
          <a:blip r:embed="rId3"/>
          <a:stretch>
            <a:fillRect/>
          </a:stretch>
        </p:blipFill>
        <p:spPr>
          <a:xfrm>
            <a:off x="5407589" y="1913490"/>
            <a:ext cx="6610954" cy="2284967"/>
          </a:xfrm>
          <a:prstGeom prst="rect">
            <a:avLst/>
          </a:prstGeom>
        </p:spPr>
      </p:pic>
    </p:spTree>
    <p:extLst>
      <p:ext uri="{BB962C8B-B14F-4D97-AF65-F5344CB8AC3E}">
        <p14:creationId xmlns:p14="http://schemas.microsoft.com/office/powerpoint/2010/main" val="3019287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454178"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4829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(e.g. ‘purpose’, destination’) must be dummy-coded</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Extend the list of features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902DEC1-BCEB-0C33-A658-7B4AC1431C61}"/>
              </a:ext>
            </a:extLst>
          </p:cNvPr>
          <p:cNvPicPr>
            <a:picLocks noChangeAspect="1"/>
          </p:cNvPicPr>
          <p:nvPr/>
        </p:nvPicPr>
        <p:blipFill>
          <a:blip r:embed="rId2"/>
          <a:stretch>
            <a:fillRect/>
          </a:stretch>
        </p:blipFill>
        <p:spPr>
          <a:xfrm>
            <a:off x="816270" y="3408252"/>
            <a:ext cx="9431925" cy="2948098"/>
          </a:xfrm>
          <a:prstGeom prst="rect">
            <a:avLst/>
          </a:prstGeom>
          <a:ln>
            <a:noFill/>
          </a:ln>
          <a:effectLst>
            <a:outerShdw blurRad="292100" dist="139700" dir="2700000" algn="tl" rotWithShape="0">
              <a:srgbClr val="333333">
                <a:alpha val="65000"/>
              </a:srgbClr>
            </a:outerShdw>
          </a:effectLst>
        </p:spPr>
      </p:pic>
      <p:sp>
        <p:nvSpPr>
          <p:cNvPr id="13" name="Rounded Rectangle 12">
            <a:extLst>
              <a:ext uri="{FF2B5EF4-FFF2-40B4-BE49-F238E27FC236}">
                <a16:creationId xmlns:a16="http://schemas.microsoft.com/office/drawing/2014/main" id="{4DF109A3-DBFC-9891-6C6C-0BBD5EE039CD}"/>
              </a:ext>
            </a:extLst>
          </p:cNvPr>
          <p:cNvSpPr/>
          <p:nvPr/>
        </p:nvSpPr>
        <p:spPr>
          <a:xfrm>
            <a:off x="1857272" y="4295554"/>
            <a:ext cx="2556000" cy="202019"/>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1C31C59-DB1D-D959-2FF6-D560B27CE998}"/>
              </a:ext>
            </a:extLst>
          </p:cNvPr>
          <p:cNvSpPr txBox="1"/>
          <p:nvPr/>
        </p:nvSpPr>
        <p:spPr>
          <a:xfrm>
            <a:off x="6349974" y="3901314"/>
            <a:ext cx="3595004" cy="427512"/>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Categorical data with just two levels</a:t>
            </a:r>
            <a:endParaRPr kumimoji="0" lang="en-GB" sz="1800" b="0" i="0" u="none" strike="noStrike" kern="1200" cap="none" spc="0" normalizeH="0" baseline="-2500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cxnSp>
        <p:nvCxnSpPr>
          <p:cNvPr id="17" name="Straight Arrow Connector 16">
            <a:extLst>
              <a:ext uri="{FF2B5EF4-FFF2-40B4-BE49-F238E27FC236}">
                <a16:creationId xmlns:a16="http://schemas.microsoft.com/office/drawing/2014/main" id="{1DFAAB3D-1D96-9256-44A5-B6476E313850}"/>
              </a:ext>
            </a:extLst>
          </p:cNvPr>
          <p:cNvCxnSpPr>
            <a:stCxn id="14" idx="1"/>
          </p:cNvCxnSpPr>
          <p:nvPr/>
        </p:nvCxnSpPr>
        <p:spPr>
          <a:xfrm flipH="1">
            <a:off x="4688950" y="4115070"/>
            <a:ext cx="1661024" cy="25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01954BAB-83AE-5C2C-1FFB-C90774FD823E}"/>
              </a:ext>
            </a:extLst>
          </p:cNvPr>
          <p:cNvSpPr/>
          <p:nvPr/>
        </p:nvSpPr>
        <p:spPr>
          <a:xfrm>
            <a:off x="10334843" y="4306186"/>
            <a:ext cx="425302" cy="1860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900747C8-99A8-4793-D5A0-29E9E6DB9293}"/>
              </a:ext>
            </a:extLst>
          </p:cNvPr>
          <p:cNvSpPr txBox="1"/>
          <p:nvPr/>
        </p:nvSpPr>
        <p:spPr>
          <a:xfrm>
            <a:off x="10834576" y="3785191"/>
            <a:ext cx="1294769" cy="2571159"/>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We add many new features (43)</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Increasing risk of overfitting</a:t>
            </a:r>
          </a:p>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134645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9999" y="1268760"/>
            <a:ext cx="6984499"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720000" y="3168502"/>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25F1079E-FEC0-0AEF-5294-1B1D95E55BAB}"/>
              </a:ext>
            </a:extLst>
          </p:cNvPr>
          <p:cNvSpPr txBox="1">
            <a:spLocks/>
          </p:cNvSpPr>
          <p:nvPr/>
        </p:nvSpPr>
        <p:spPr>
          <a:xfrm>
            <a:off x="720000" y="1728000"/>
            <a:ext cx="4856207" cy="5018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Categorical socio-</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dem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 data (e.g. ‘purpose’, destination’) must be dummy-coded</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Extend the list of features</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Scale the data</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Dummy code the choices </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Tune hyperparameters, using a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gridsearch</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Train model with tuned hyperparameters</a:t>
            </a: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Compute the Log-likelihood of the test data</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342900" marR="0" lvl="0" indent="-342900" algn="l" defTabSz="904875" rtl="0" eaLnBrk="1" fontAlgn="auto" latinLnBrk="0" hangingPunct="1">
              <a:lnSpc>
                <a:spcPct val="90000"/>
              </a:lnSpc>
              <a:spcBef>
                <a:spcPts val="1000"/>
              </a:spcBef>
              <a:spcAft>
                <a:spcPts val="0"/>
              </a:spcAft>
              <a:buClrTx/>
              <a:buSzTx/>
              <a:buFont typeface="+mj-lt"/>
              <a:buAutoNum type="arabicPeriod"/>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2" indent="-400050" algn="l" defTabSz="914400" rtl="0" eaLnBrk="1" fontAlgn="auto" latinLnBrk="0" hangingPunct="1">
              <a:lnSpc>
                <a:spcPct val="90000"/>
              </a:lnSpc>
              <a:spcBef>
                <a:spcPts val="500"/>
              </a:spcBef>
              <a:spcAft>
                <a:spcPts val="0"/>
              </a:spcAft>
              <a:buClrTx/>
              <a:buSzTx/>
              <a:buFont typeface="Arial" panose="020B0604020202020204" pitchFamily="34" charset="0"/>
              <a:buChar char="•"/>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ight Brace 6">
            <a:extLst>
              <a:ext uri="{FF2B5EF4-FFF2-40B4-BE49-F238E27FC236}">
                <a16:creationId xmlns:a16="http://schemas.microsoft.com/office/drawing/2014/main" id="{EB47C34D-44F2-46DB-D3EF-39E410997B12}"/>
              </a:ext>
            </a:extLst>
          </p:cNvPr>
          <p:cNvSpPr/>
          <p:nvPr/>
        </p:nvSpPr>
        <p:spPr>
          <a:xfrm>
            <a:off x="5231219" y="3429000"/>
            <a:ext cx="344988" cy="33175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7D1646B-1507-75E5-DF25-13068E20B88C}"/>
              </a:ext>
            </a:extLst>
          </p:cNvPr>
          <p:cNvSpPr txBox="1"/>
          <p:nvPr/>
        </p:nvSpPr>
        <p:spPr>
          <a:xfrm>
            <a:off x="5618739" y="4568515"/>
            <a:ext cx="1265274" cy="1041991"/>
          </a:xfrm>
          <a:prstGeom prst="rect">
            <a:avLst/>
          </a:prstGeom>
          <a:noFill/>
        </p:spPr>
        <p:txBody>
          <a:bodyPr wrap="square" rtlCol="0" anchor="ctr">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0" i="0" u="none" strike="noStrike" kern="1200" cap="none" spc="0" normalizeH="0" baseline="0" noProof="0" dirty="0">
                <a:ln>
                  <a:noFill/>
                </a:ln>
                <a:solidFill>
                  <a:srgbClr val="0070C0"/>
                </a:solidFill>
                <a:effectLst/>
                <a:uLnTx/>
                <a:uFillTx/>
                <a:latin typeface="Calibri" panose="020F0502020204030204"/>
                <a:ea typeface="+mn-ea"/>
                <a:cs typeface="Calibri" panose="020F0502020204030204" pitchFamily="34" charset="0"/>
                <a:sym typeface="Wingdings" panose="05000000000000000000" pitchFamily="2" charset="2"/>
              </a:rPr>
              <a:t>Exactly the same as before</a:t>
            </a:r>
          </a:p>
        </p:txBody>
      </p:sp>
      <p:pic>
        <p:nvPicPr>
          <p:cNvPr id="1026" name="Picture 2" descr="Copy file - User Interface &amp; Gesture Icons">
            <a:extLst>
              <a:ext uri="{FF2B5EF4-FFF2-40B4-BE49-F238E27FC236}">
                <a16:creationId xmlns:a16="http://schemas.microsoft.com/office/drawing/2014/main" id="{6DF8DC73-337F-11EA-B804-F0B7926FBD0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4177" y="3439527"/>
            <a:ext cx="2958805" cy="295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6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763F07-1156-B4E2-090E-82F4BD983AEB}"/>
              </a:ext>
            </a:extLst>
          </p:cNvPr>
          <p:cNvPicPr>
            <a:picLocks noChangeAspect="1"/>
          </p:cNvPicPr>
          <p:nvPr/>
        </p:nvPicPr>
        <p:blipFill>
          <a:blip r:embed="rId2"/>
          <a:stretch>
            <a:fillRect/>
          </a:stretch>
        </p:blipFill>
        <p:spPr>
          <a:xfrm>
            <a:off x="720069" y="2038521"/>
            <a:ext cx="6558214" cy="3384000"/>
          </a:xfrm>
          <a:prstGeom prst="rect">
            <a:avLst/>
          </a:prstGeom>
        </p:spPr>
      </p:pic>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DB782C2-3560-15FB-C469-846293C4EF25}"/>
              </a:ext>
            </a:extLst>
          </p:cNvPr>
          <p:cNvSpPr txBox="1"/>
          <p:nvPr/>
        </p:nvSpPr>
        <p:spPr>
          <a:xfrm>
            <a:off x="7072777" y="2100404"/>
            <a:ext cx="4995176" cy="282468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Adding socio-demographic features further substantially improves the generalisation performance</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But it is unclear how this comes about</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32214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C23131-4261-1FE8-BAB5-18C39B4F2134}"/>
              </a:ext>
            </a:extLst>
          </p:cNvPr>
          <p:cNvPicPr>
            <a:picLocks noChangeAspect="1"/>
          </p:cNvPicPr>
          <p:nvPr/>
        </p:nvPicPr>
        <p:blipFill>
          <a:blip r:embed="rId2"/>
          <a:stretch>
            <a:fillRect/>
          </a:stretch>
        </p:blipFill>
        <p:spPr>
          <a:xfrm>
            <a:off x="720000" y="2046653"/>
            <a:ext cx="6558214" cy="3384000"/>
          </a:xfrm>
          <a:prstGeom prst="rect">
            <a:avLst/>
          </a:prstGeom>
        </p:spPr>
      </p:pic>
      <p:sp>
        <p:nvSpPr>
          <p:cNvPr id="5" name="Content Placeholder 2"/>
          <p:cNvSpPr>
            <a:spLocks noGrp="1"/>
          </p:cNvSpPr>
          <p:nvPr>
            <p:ph idx="1"/>
          </p:nvPr>
        </p:nvSpPr>
        <p:spPr>
          <a:xfrm>
            <a:off x="720000" y="1268760"/>
            <a:ext cx="6866804" cy="443082"/>
          </a:xfrm>
        </p:spPr>
        <p:txBody>
          <a:bodyPr>
            <a:noAutofit/>
          </a:bodyPr>
          <a:lstStyle/>
          <a:p>
            <a:pPr marL="0" lvl="1" indent="0">
              <a:buNone/>
              <a:tabLst>
                <a:tab pos="3138488" algn="l"/>
              </a:tabLst>
            </a:pPr>
            <a:r>
              <a:rPr lang="en-GB" b="1" dirty="0"/>
              <a:t>MLP using attributes of alternatives + socio-demographic variables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Empirical example MLP: Case B</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DB782C2-3560-15FB-C469-846293C4EF25}"/>
              </a:ext>
            </a:extLst>
          </p:cNvPr>
          <p:cNvSpPr txBox="1"/>
          <p:nvPr/>
        </p:nvSpPr>
        <p:spPr>
          <a:xfrm>
            <a:off x="7072777" y="2100404"/>
            <a:ext cx="4995176" cy="2824681"/>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Adding socio-demographic features further substantially improves the generalisation performance</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But it is unclear how this comes about</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Var(LL) = ~150 LL  Variance increases</a:t>
            </a: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endParaRPr kumimoji="0" lang="en-GB"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GB"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839538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20000" y="1268759"/>
            <a:ext cx="8379612" cy="1580767"/>
          </a:xfrm>
        </p:spPr>
        <p:txBody>
          <a:bodyPr>
            <a:noAutofit/>
          </a:bodyPr>
          <a:lstStyle/>
          <a:p>
            <a:pPr marL="0" lvl="1" indent="0">
              <a:buNone/>
              <a:tabLst>
                <a:tab pos="3138488" algn="l"/>
              </a:tabLst>
            </a:pPr>
            <a:r>
              <a:rPr lang="en-GB" b="1" dirty="0"/>
              <a:t>Final observations</a:t>
            </a:r>
          </a:p>
          <a:p>
            <a:pPr algn="l" defTabSz="904875">
              <a:tabLst>
                <a:tab pos="715963" algn="l"/>
                <a:tab pos="3228975" algn="l"/>
              </a:tabLst>
            </a:pPr>
            <a:r>
              <a:rPr lang="en-GB" dirty="0">
                <a:cs typeface="Calibri" panose="020F0502020204030204" pitchFamily="34" charset="0"/>
                <a:sym typeface="Wingdings" panose="05000000000000000000" pitchFamily="2" charset="2"/>
              </a:rPr>
              <a:t>MLPs usually outperform traditional MNL-based choice models in terms of model fit</a:t>
            </a: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a:p>
            <a:pPr algn="l" defTabSz="904875">
              <a:tabLst>
                <a:tab pos="715963" algn="l"/>
                <a:tab pos="3228975" algn="l"/>
              </a:tabLst>
            </a:pPr>
            <a:r>
              <a:rPr lang="en-GB" dirty="0">
                <a:cs typeface="Calibri" panose="020F0502020204030204" pitchFamily="34" charset="0"/>
                <a:sym typeface="Wingdings" panose="05000000000000000000" pitchFamily="2" charset="2"/>
              </a:rPr>
              <a:t>MLPs indeed can overcome the ad-hoc-ness of the model specification in traditional choice models</a:t>
            </a:r>
          </a:p>
          <a:p>
            <a:pPr marL="0" lvl="1" indent="0">
              <a:buNone/>
              <a:tabLst>
                <a:tab pos="3138488" algn="l"/>
              </a:tabLst>
            </a:pPr>
            <a:endParaRPr lang="en-GB"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p:cNvSpPr>
            <a:spLocks noGrp="1"/>
          </p:cNvSpPr>
          <p:nvPr>
            <p:ph type="title"/>
          </p:nvPr>
        </p:nvSpPr>
        <p:spPr>
          <a:xfrm>
            <a:off x="1981200" y="274638"/>
            <a:ext cx="8229600" cy="1143000"/>
          </a:xfrm>
        </p:spPr>
        <p:txBody>
          <a:bodyPr/>
          <a:lstStyle/>
          <a:p>
            <a:r>
              <a:rPr lang="en-GB" dirty="0"/>
              <a:t>MLP</a:t>
            </a:r>
            <a:endParaRPr lang="en-GB" sz="1800" dirty="0"/>
          </a:p>
        </p:txBody>
      </p:sp>
      <p:sp>
        <p:nvSpPr>
          <p:cNvPr id="3" name="Content Placeholder 2">
            <a:extLst>
              <a:ext uri="{FF2B5EF4-FFF2-40B4-BE49-F238E27FC236}">
                <a16:creationId xmlns:a16="http://schemas.microsoft.com/office/drawing/2014/main" id="{472FBBEC-0EDC-A590-F354-1C5A88DA60E6}"/>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AFCEE82-256B-01C7-01DA-E2ABF19E3EFF}"/>
              </a:ext>
            </a:extLst>
          </p:cNvPr>
          <p:cNvSpPr txBox="1"/>
          <p:nvPr/>
        </p:nvSpPr>
        <p:spPr>
          <a:xfrm>
            <a:off x="719999" y="3266613"/>
            <a:ext cx="6586147" cy="179058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However …</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ZERO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regularity e.g.</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An increase in cost will (in some cases) lead to an increase in demand</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19" name="Group 18">
            <a:extLst>
              <a:ext uri="{FF2B5EF4-FFF2-40B4-BE49-F238E27FC236}">
                <a16:creationId xmlns:a16="http://schemas.microsoft.com/office/drawing/2014/main" id="{6BE446FD-3859-D4A9-5184-6485AE434A65}"/>
              </a:ext>
            </a:extLst>
          </p:cNvPr>
          <p:cNvGrpSpPr/>
          <p:nvPr/>
        </p:nvGrpSpPr>
        <p:grpSpPr>
          <a:xfrm>
            <a:off x="8946101" y="194894"/>
            <a:ext cx="3201618" cy="6545243"/>
            <a:chOff x="8946101" y="194894"/>
            <a:chExt cx="3201618" cy="6545243"/>
          </a:xfrm>
        </p:grpSpPr>
        <p:pic>
          <p:nvPicPr>
            <p:cNvPr id="11" name="Picture 10">
              <a:extLst>
                <a:ext uri="{FF2B5EF4-FFF2-40B4-BE49-F238E27FC236}">
                  <a16:creationId xmlns:a16="http://schemas.microsoft.com/office/drawing/2014/main" id="{6612947A-FE41-B240-475D-EBF2803C2863}"/>
                </a:ext>
              </a:extLst>
            </p:cNvPr>
            <p:cNvPicPr>
              <a:picLocks noChangeAspect="1"/>
            </p:cNvPicPr>
            <p:nvPr/>
          </p:nvPicPr>
          <p:blipFill rotWithShape="1">
            <a:blip r:embed="rId2"/>
            <a:srcRect r="66774" b="11712"/>
            <a:stretch/>
          </p:blipFill>
          <p:spPr>
            <a:xfrm>
              <a:off x="9057998" y="194894"/>
              <a:ext cx="2324914" cy="2090924"/>
            </a:xfrm>
            <a:prstGeom prst="rect">
              <a:avLst/>
            </a:prstGeom>
          </p:spPr>
        </p:pic>
        <p:pic>
          <p:nvPicPr>
            <p:cNvPr id="14" name="Picture 13">
              <a:extLst>
                <a:ext uri="{FF2B5EF4-FFF2-40B4-BE49-F238E27FC236}">
                  <a16:creationId xmlns:a16="http://schemas.microsoft.com/office/drawing/2014/main" id="{47171C58-29F0-3B21-B6C5-8C2226A606FA}"/>
                </a:ext>
              </a:extLst>
            </p:cNvPr>
            <p:cNvPicPr>
              <a:picLocks noChangeAspect="1"/>
            </p:cNvPicPr>
            <p:nvPr/>
          </p:nvPicPr>
          <p:blipFill rotWithShape="1">
            <a:blip r:embed="rId2"/>
            <a:srcRect l="67534" b="10628"/>
            <a:stretch/>
          </p:blipFill>
          <p:spPr>
            <a:xfrm>
              <a:off x="8966719" y="4555948"/>
              <a:ext cx="2344238" cy="2184189"/>
            </a:xfrm>
            <a:prstGeom prst="rect">
              <a:avLst/>
            </a:prstGeom>
          </p:spPr>
        </p:pic>
        <p:pic>
          <p:nvPicPr>
            <p:cNvPr id="15" name="Picture 14">
              <a:extLst>
                <a:ext uri="{FF2B5EF4-FFF2-40B4-BE49-F238E27FC236}">
                  <a16:creationId xmlns:a16="http://schemas.microsoft.com/office/drawing/2014/main" id="{1262FFA2-BE20-0ED2-2175-278ABFD09E7F}"/>
                </a:ext>
              </a:extLst>
            </p:cNvPr>
            <p:cNvPicPr>
              <a:picLocks noChangeAspect="1"/>
            </p:cNvPicPr>
            <p:nvPr/>
          </p:nvPicPr>
          <p:blipFill rotWithShape="1">
            <a:blip r:embed="rId2"/>
            <a:srcRect l="33194" r="31824" b="11591"/>
            <a:stretch/>
          </p:blipFill>
          <p:spPr>
            <a:xfrm>
              <a:off x="8946101" y="2355898"/>
              <a:ext cx="2525900" cy="2160639"/>
            </a:xfrm>
            <a:prstGeom prst="rect">
              <a:avLst/>
            </a:prstGeom>
          </p:spPr>
        </p:pic>
        <p:sp>
          <p:nvSpPr>
            <p:cNvPr id="16" name="TextBox 15">
              <a:extLst>
                <a:ext uri="{FF2B5EF4-FFF2-40B4-BE49-F238E27FC236}">
                  <a16:creationId xmlns:a16="http://schemas.microsoft.com/office/drawing/2014/main" id="{A0EF4028-74F3-22CA-9675-A2B531433B42}"/>
                </a:ext>
              </a:extLst>
            </p:cNvPr>
            <p:cNvSpPr txBox="1"/>
            <p:nvPr/>
          </p:nvSpPr>
          <p:spPr>
            <a:xfrm>
              <a:off x="11237051" y="194894"/>
              <a:ext cx="836762" cy="1867171"/>
            </a:xfrm>
            <a:prstGeom prst="rect">
              <a:avLst/>
            </a:prstGeom>
            <a:noFill/>
          </p:spPr>
          <p:txBody>
            <a:bodyPr wrap="square" rtlCol="0" anchor="ctr">
              <a:noAutofit/>
            </a:bodyPr>
            <a:lstStyle/>
            <a:p>
              <a:pPr algn="ctr" defTabSz="904875">
                <a:tabLst>
                  <a:tab pos="715963" algn="l"/>
                  <a:tab pos="3228975" algn="l"/>
                </a:tabLst>
              </a:pPr>
              <a:r>
                <a:rPr lang="en-GB" sz="1600" dirty="0">
                  <a:cs typeface="Calibri" panose="020F0502020204030204" pitchFamily="34" charset="0"/>
                  <a:sym typeface="Wingdings" panose="05000000000000000000" pitchFamily="2" charset="2"/>
                </a:rPr>
                <a:t>MNL</a:t>
              </a:r>
            </a:p>
          </p:txBody>
        </p:sp>
        <p:sp>
          <p:nvSpPr>
            <p:cNvPr id="17" name="TextBox 16">
              <a:extLst>
                <a:ext uri="{FF2B5EF4-FFF2-40B4-BE49-F238E27FC236}">
                  <a16:creationId xmlns:a16="http://schemas.microsoft.com/office/drawing/2014/main" id="{80A83322-9FC8-A3C4-5FA5-1292CD708DE5}"/>
                </a:ext>
              </a:extLst>
            </p:cNvPr>
            <p:cNvSpPr txBox="1"/>
            <p:nvPr/>
          </p:nvSpPr>
          <p:spPr>
            <a:xfrm>
              <a:off x="11237051" y="2495414"/>
              <a:ext cx="910668" cy="1867171"/>
            </a:xfrm>
            <a:prstGeom prst="rect">
              <a:avLst/>
            </a:prstGeom>
            <a:noFill/>
          </p:spPr>
          <p:txBody>
            <a:bodyPr wrap="square" rtlCol="0" anchor="ctr">
              <a:noAutofit/>
            </a:bodyPr>
            <a:lstStyle/>
            <a:p>
              <a:pPr algn="ctr" defTabSz="904875">
                <a:tabLst>
                  <a:tab pos="715963" algn="l"/>
                  <a:tab pos="3228975" algn="l"/>
                </a:tabLst>
              </a:pPr>
              <a:r>
                <a:rPr lang="en-GB" sz="1600" dirty="0">
                  <a:cs typeface="Calibri" panose="020F0502020204030204" pitchFamily="34" charset="0"/>
                  <a:sym typeface="Wingdings" panose="05000000000000000000" pitchFamily="2" charset="2"/>
                </a:rPr>
                <a:t>MLP</a:t>
              </a:r>
            </a:p>
            <a:p>
              <a:pPr algn="ctr" defTabSz="904875">
                <a:tabLst>
                  <a:tab pos="715963" algn="l"/>
                  <a:tab pos="3228975" algn="l"/>
                </a:tabLst>
              </a:pPr>
              <a:r>
                <a:rPr lang="en-GB" sz="1600" dirty="0">
                  <a:cs typeface="Calibri" panose="020F0502020204030204" pitchFamily="34" charset="0"/>
                  <a:sym typeface="Wingdings" panose="05000000000000000000" pitchFamily="2" charset="2"/>
                </a:rPr>
                <a:t>(best model)</a:t>
              </a:r>
            </a:p>
          </p:txBody>
        </p:sp>
        <p:sp>
          <p:nvSpPr>
            <p:cNvPr id="18" name="TextBox 17">
              <a:extLst>
                <a:ext uri="{FF2B5EF4-FFF2-40B4-BE49-F238E27FC236}">
                  <a16:creationId xmlns:a16="http://schemas.microsoft.com/office/drawing/2014/main" id="{0E1763BF-4562-2294-0BDD-3BD9DB86338A}"/>
                </a:ext>
              </a:extLst>
            </p:cNvPr>
            <p:cNvSpPr txBox="1"/>
            <p:nvPr/>
          </p:nvSpPr>
          <p:spPr>
            <a:xfrm>
              <a:off x="11237051" y="4586617"/>
              <a:ext cx="910668" cy="1867171"/>
            </a:xfrm>
            <a:prstGeom prst="rect">
              <a:avLst/>
            </a:prstGeom>
            <a:noFill/>
          </p:spPr>
          <p:txBody>
            <a:bodyPr wrap="square" rtlCol="0" anchor="ctr">
              <a:noAutofit/>
            </a:bodyPr>
            <a:lstStyle/>
            <a:p>
              <a:pPr algn="ctr" defTabSz="904875">
                <a:tabLst>
                  <a:tab pos="715963" algn="l"/>
                  <a:tab pos="3228975" algn="l"/>
                </a:tabLst>
              </a:pPr>
              <a:r>
                <a:rPr lang="en-GB" sz="1600" dirty="0">
                  <a:cs typeface="Calibri" panose="020F0502020204030204" pitchFamily="34" charset="0"/>
                  <a:sym typeface="Wingdings" panose="05000000000000000000" pitchFamily="2" charset="2"/>
                </a:rPr>
                <a:t>MLP</a:t>
              </a:r>
            </a:p>
            <a:p>
              <a:pPr algn="ctr" defTabSz="904875">
                <a:tabLst>
                  <a:tab pos="715963" algn="l"/>
                  <a:tab pos="3228975" algn="l"/>
                </a:tabLst>
              </a:pPr>
              <a:r>
                <a:rPr lang="en-GB" sz="1600" dirty="0">
                  <a:cs typeface="Calibri" panose="020F0502020204030204" pitchFamily="34" charset="0"/>
                  <a:sym typeface="Wingdings" panose="05000000000000000000" pitchFamily="2" charset="2"/>
                </a:rPr>
                <a:t>(top 10 models)</a:t>
              </a:r>
            </a:p>
          </p:txBody>
        </p:sp>
      </p:grpSp>
    </p:spTree>
    <p:extLst>
      <p:ext uri="{BB962C8B-B14F-4D97-AF65-F5344CB8AC3E}">
        <p14:creationId xmlns:p14="http://schemas.microsoft.com/office/powerpoint/2010/main" val="37284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FCC01-EFCA-F06B-9778-7B0F51918C03}"/>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A265B12-E321-65E4-EA61-0017713886C9}"/>
              </a:ext>
            </a:extLst>
          </p:cNvPr>
          <p:cNvSpPr>
            <a:spLocks noGrp="1"/>
          </p:cNvSpPr>
          <p:nvPr>
            <p:ph idx="1"/>
          </p:nvPr>
        </p:nvSpPr>
        <p:spPr>
          <a:xfrm>
            <a:off x="720000" y="1268759"/>
            <a:ext cx="8379612" cy="1580767"/>
          </a:xfrm>
        </p:spPr>
        <p:txBody>
          <a:bodyPr>
            <a:noAutofit/>
          </a:bodyPr>
          <a:lstStyle/>
          <a:p>
            <a:pPr marL="0" lvl="1" indent="0">
              <a:buNone/>
              <a:tabLst>
                <a:tab pos="3138488" algn="l"/>
              </a:tabLst>
            </a:pPr>
            <a:r>
              <a:rPr lang="en-GB" b="1" dirty="0"/>
              <a:t>Final observations</a:t>
            </a:r>
          </a:p>
          <a:p>
            <a:pPr algn="l" defTabSz="904875">
              <a:tabLst>
                <a:tab pos="715963" algn="l"/>
                <a:tab pos="3228975" algn="l"/>
              </a:tabLst>
            </a:pPr>
            <a:r>
              <a:rPr lang="en-GB" dirty="0">
                <a:cs typeface="Calibri" panose="020F0502020204030204" pitchFamily="34" charset="0"/>
                <a:sym typeface="Wingdings" panose="05000000000000000000" pitchFamily="2" charset="2"/>
              </a:rPr>
              <a:t>MLPs usually outperform traditional MNL-based choice models in terms of model fit</a:t>
            </a:r>
          </a:p>
          <a:p>
            <a:pPr algn="l" defTabSz="904875">
              <a:tabLst>
                <a:tab pos="715963" algn="l"/>
                <a:tab pos="3228975" algn="l"/>
              </a:tabLst>
            </a:pPr>
            <a:endParaRPr lang="en-GB" dirty="0">
              <a:cs typeface="Calibri" panose="020F0502020204030204" pitchFamily="34" charset="0"/>
              <a:sym typeface="Wingdings" panose="05000000000000000000" pitchFamily="2" charset="2"/>
            </a:endParaRPr>
          </a:p>
          <a:p>
            <a:pPr algn="l" defTabSz="904875">
              <a:tabLst>
                <a:tab pos="715963" algn="l"/>
                <a:tab pos="3228975" algn="l"/>
              </a:tabLst>
            </a:pPr>
            <a:r>
              <a:rPr lang="en-GB" dirty="0">
                <a:cs typeface="Calibri" panose="020F0502020204030204" pitchFamily="34" charset="0"/>
                <a:sym typeface="Wingdings" panose="05000000000000000000" pitchFamily="2" charset="2"/>
              </a:rPr>
              <a:t>MLPs indeed can overcome the ad-hoc-ness of the model specification in traditional choice models</a:t>
            </a:r>
          </a:p>
          <a:p>
            <a:pPr marL="0" lvl="1" indent="0">
              <a:buNone/>
              <a:tabLst>
                <a:tab pos="3138488" algn="l"/>
              </a:tabLst>
            </a:pPr>
            <a:endParaRPr lang="en-GB" b="1" dirty="0"/>
          </a:p>
        </p:txBody>
      </p:sp>
      <p:sp>
        <p:nvSpPr>
          <p:cNvPr id="4" name="Slide Number Placeholder 3">
            <a:extLst>
              <a:ext uri="{FF2B5EF4-FFF2-40B4-BE49-F238E27FC236}">
                <a16:creationId xmlns:a16="http://schemas.microsoft.com/office/drawing/2014/main" id="{B2B05FEE-5CE5-847A-E413-19FDAEAF12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nl-N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itle 1">
            <a:extLst>
              <a:ext uri="{FF2B5EF4-FFF2-40B4-BE49-F238E27FC236}">
                <a16:creationId xmlns:a16="http://schemas.microsoft.com/office/drawing/2014/main" id="{386A7633-B02C-5AA0-8F1A-1DF056A7915C}"/>
              </a:ext>
            </a:extLst>
          </p:cNvPr>
          <p:cNvSpPr>
            <a:spLocks noGrp="1"/>
          </p:cNvSpPr>
          <p:nvPr>
            <p:ph type="title"/>
          </p:nvPr>
        </p:nvSpPr>
        <p:spPr>
          <a:xfrm>
            <a:off x="1981200" y="274638"/>
            <a:ext cx="8229600" cy="1143000"/>
          </a:xfrm>
        </p:spPr>
        <p:txBody>
          <a:bodyPr/>
          <a:lstStyle/>
          <a:p>
            <a:r>
              <a:rPr lang="en-GB" dirty="0"/>
              <a:t>MLP</a:t>
            </a:r>
            <a:endParaRPr lang="en-GB" sz="1800" dirty="0"/>
          </a:p>
        </p:txBody>
      </p:sp>
      <p:sp>
        <p:nvSpPr>
          <p:cNvPr id="3" name="Content Placeholder 2">
            <a:extLst>
              <a:ext uri="{FF2B5EF4-FFF2-40B4-BE49-F238E27FC236}">
                <a16:creationId xmlns:a16="http://schemas.microsoft.com/office/drawing/2014/main" id="{B075EFC2-177C-E2F5-FA47-95AE1050DA4C}"/>
              </a:ext>
            </a:extLst>
          </p:cNvPr>
          <p:cNvSpPr txBox="1">
            <a:spLocks/>
          </p:cNvSpPr>
          <p:nvPr/>
        </p:nvSpPr>
        <p:spPr>
          <a:xfrm>
            <a:off x="677397" y="1967023"/>
            <a:ext cx="4856207" cy="3500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3138488"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4FA0AC0-C1DD-ED1C-F16F-E2463987E5E2}"/>
              </a:ext>
            </a:extLst>
          </p:cNvPr>
          <p:cNvSpPr txBox="1"/>
          <p:nvPr/>
        </p:nvSpPr>
        <p:spPr>
          <a:xfrm>
            <a:off x="719999" y="3266613"/>
            <a:ext cx="6586147" cy="1790580"/>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However …</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give ZERO behavioural or economic insight</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MLPs may violate behavioural regularity e.g.</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An increase in cost will (in some cases) lead to an increase in demand</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sp>
        <p:nvSpPr>
          <p:cNvPr id="7" name="TextBox 6">
            <a:extLst>
              <a:ext uri="{FF2B5EF4-FFF2-40B4-BE49-F238E27FC236}">
                <a16:creationId xmlns:a16="http://schemas.microsoft.com/office/drawing/2014/main" id="{3F6CC4B2-64F0-980F-70F4-6569C672D84F}"/>
              </a:ext>
            </a:extLst>
          </p:cNvPr>
          <p:cNvSpPr txBox="1"/>
          <p:nvPr/>
        </p:nvSpPr>
        <p:spPr>
          <a:xfrm>
            <a:off x="719998" y="5186849"/>
            <a:ext cx="6586148" cy="1580768"/>
          </a:xfrm>
          <a:prstGeom prst="rect">
            <a:avLst/>
          </a:prstGeom>
          <a:noFill/>
        </p:spPr>
        <p:txBody>
          <a:bodyPr wrap="square" rtlCol="0">
            <a:noAutofit/>
          </a:bodyPr>
          <a:lstStyle/>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Proportional substitution. Despite their complexity ANNs cannot account for unobserved preference heterogeneity </a:t>
            </a: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System Font Regular"/>
              <a:buChar char="−"/>
              <a:tabLst>
                <a:tab pos="715963" algn="l"/>
                <a:tab pos="3228975" algn="l"/>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rPr>
              <a:t>One cannot “trust” this model to make sensible predictions + multiple outcomes</a:t>
            </a:r>
          </a:p>
        </p:txBody>
      </p:sp>
      <p:grpSp>
        <p:nvGrpSpPr>
          <p:cNvPr id="8" name="Group 7">
            <a:extLst>
              <a:ext uri="{FF2B5EF4-FFF2-40B4-BE49-F238E27FC236}">
                <a16:creationId xmlns:a16="http://schemas.microsoft.com/office/drawing/2014/main" id="{91F5AA9F-631B-5C05-E65C-C878220CEA46}"/>
              </a:ext>
            </a:extLst>
          </p:cNvPr>
          <p:cNvGrpSpPr/>
          <p:nvPr/>
        </p:nvGrpSpPr>
        <p:grpSpPr>
          <a:xfrm>
            <a:off x="7950977" y="4018235"/>
            <a:ext cx="1249378" cy="1919334"/>
            <a:chOff x="7300267" y="2745853"/>
            <a:chExt cx="1249378" cy="1919334"/>
          </a:xfrm>
        </p:grpSpPr>
        <p:sp>
          <p:nvSpPr>
            <p:cNvPr id="9" name="Right Arrow 8">
              <a:extLst>
                <a:ext uri="{FF2B5EF4-FFF2-40B4-BE49-F238E27FC236}">
                  <a16:creationId xmlns:a16="http://schemas.microsoft.com/office/drawing/2014/main" id="{FB782BB0-4706-87AD-29C3-64B6752796B4}"/>
                </a:ext>
              </a:extLst>
            </p:cNvPr>
            <p:cNvSpPr/>
            <p:nvPr/>
          </p:nvSpPr>
          <p:spPr>
            <a:xfrm>
              <a:off x="7300267" y="274585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Image result for understand icon">
              <a:extLst>
                <a:ext uri="{FF2B5EF4-FFF2-40B4-BE49-F238E27FC236}">
                  <a16:creationId xmlns:a16="http://schemas.microsoft.com/office/drawing/2014/main" id="{0A4035E4-4AE7-90FF-229A-D8D5244268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675" y="328627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BA97E69E-4E83-05A9-6A83-4CCF5A730288}"/>
              </a:ext>
            </a:extLst>
          </p:cNvPr>
          <p:cNvSpPr txBox="1"/>
          <p:nvPr/>
        </p:nvSpPr>
        <p:spPr>
          <a:xfrm>
            <a:off x="9241777" y="4558652"/>
            <a:ext cx="2480324" cy="918988"/>
          </a:xfrm>
          <a:prstGeom prst="rect">
            <a:avLst/>
          </a:prstGeom>
          <a:noFill/>
        </p:spPr>
        <p:txBody>
          <a:bodyPr wrap="square" rtlCol="0">
            <a:noAutofit/>
          </a:bodyPr>
          <a:lstStyle/>
          <a:p>
            <a:pPr marL="0" marR="0" lvl="0"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r>
              <a:rPr kumimoji="0" lang="en-NL" sz="1800" b="1"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Utility-based ML</a:t>
            </a: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endParaRPr>
          </a:p>
          <a:p>
            <a:pPr marL="285750" marR="0" lvl="0" indent="-285750" algn="l" defTabSz="904875" rtl="0" eaLnBrk="1" fontAlgn="auto" latinLnBrk="0" hangingPunct="1">
              <a:lnSpc>
                <a:spcPct val="100000"/>
              </a:lnSpc>
              <a:spcBef>
                <a:spcPts val="0"/>
              </a:spcBef>
              <a:spcAft>
                <a:spcPts val="0"/>
              </a:spcAft>
              <a:buClrTx/>
              <a:buSzTx/>
              <a:buFont typeface="Wingdings" pitchFamily="2" charset="2"/>
              <a:buChar char="Ø"/>
              <a:tabLst>
                <a:tab pos="715963" algn="l"/>
                <a:tab pos="3228975" algn="l"/>
              </a:tabLst>
              <a:defRPr/>
            </a:pPr>
            <a:r>
              <a:rPr kumimoji="0" lang="en-NL" sz="1800" b="0" i="0" u="none" strike="noStrike" kern="1200" cap="none" spc="0" normalizeH="0" baseline="0" noProof="0" dirty="0">
                <a:ln>
                  <a:noFill/>
                </a:ln>
                <a:solidFill>
                  <a:srgbClr val="24B5B3"/>
                </a:solidFill>
                <a:effectLst/>
                <a:uLnTx/>
                <a:uFillTx/>
                <a:latin typeface="Calibri" panose="020F0502020204030204"/>
                <a:ea typeface="+mn-ea"/>
                <a:cs typeface="Calibri" panose="020F0502020204030204" pitchFamily="34" charset="0"/>
                <a:sym typeface="Wingdings" panose="05000000000000000000" pitchFamily="2" charset="2"/>
              </a:rPr>
              <a:t>a.k.a. Hybrid choice models</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13" name="Picture 4" descr="Too much balance memes busy be balanced out with imbalance memes :  r/thanosdidnothingwrong">
            <a:extLst>
              <a:ext uri="{FF2B5EF4-FFF2-40B4-BE49-F238E27FC236}">
                <a16:creationId xmlns:a16="http://schemas.microsoft.com/office/drawing/2014/main" id="{DB9F1053-09BB-2A75-F0F1-B00F4770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093" y="3000914"/>
            <a:ext cx="1252946" cy="145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831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484784"/>
            <a:ext cx="10369152" cy="3960440"/>
          </a:xfrm>
        </p:spPr>
        <p:txBody>
          <a:bodyPr anchor="t"/>
          <a:lstStyle/>
          <a:p>
            <a:r>
              <a:rPr lang="en-GB" sz="4000" dirty="0"/>
              <a:t>Lab session 1</a:t>
            </a:r>
            <a:br>
              <a:rPr lang="en-GB" sz="4000" dirty="0"/>
            </a:br>
            <a:br>
              <a:rPr lang="en-GB" sz="4000" dirty="0"/>
            </a:br>
            <a:br>
              <a:rPr lang="en-GB" sz="4000" dirty="0"/>
            </a:br>
            <a:br>
              <a:rPr lang="en-GB" sz="4000" dirty="0"/>
            </a:br>
            <a:r>
              <a:rPr lang="en-US" sz="6600" dirty="0"/>
              <a:t>Let’s GO!</a:t>
            </a:r>
            <a:endParaRPr lang="en-GB" sz="4000" dirty="0"/>
          </a:p>
        </p:txBody>
      </p:sp>
      <p:sp>
        <p:nvSpPr>
          <p:cNvPr id="4" name="Slide Number Placeholder 3"/>
          <p:cNvSpPr>
            <a:spLocks noGrp="1"/>
          </p:cNvSpPr>
          <p:nvPr>
            <p:ph type="sldNum" sz="quarter" idx="12"/>
          </p:nvPr>
        </p:nvSpPr>
        <p:spPr/>
        <p:txBody>
          <a:bodyPr/>
          <a:lstStyle/>
          <a:p>
            <a:fld id="{B8038A88-BFD1-4DDE-9255-0657B8D83B52}" type="slidenum">
              <a:rPr lang="nl-NL" smtClean="0">
                <a:solidFill>
                  <a:prstClr val="black">
                    <a:tint val="75000"/>
                  </a:prstClr>
                </a:solidFill>
              </a:rPr>
              <a:pPr/>
              <a:t>79</a:t>
            </a:fld>
            <a:endParaRPr lang="nl-NL">
              <a:solidFill>
                <a:prstClr val="black">
                  <a:tint val="75000"/>
                </a:prstClr>
              </a:solidFill>
            </a:endParaRPr>
          </a:p>
        </p:txBody>
      </p:sp>
      <p:pic>
        <p:nvPicPr>
          <p:cNvPr id="5" name="Picture 4"/>
          <p:cNvPicPr>
            <a:picLocks noChangeAspect="1"/>
          </p:cNvPicPr>
          <p:nvPr/>
        </p:nvPicPr>
        <p:blipFill>
          <a:blip r:embed="rId2"/>
          <a:stretch>
            <a:fillRect/>
          </a:stretch>
        </p:blipFill>
        <p:spPr>
          <a:xfrm>
            <a:off x="5189190" y="2564904"/>
            <a:ext cx="1813620" cy="1095843"/>
          </a:xfrm>
          <a:prstGeom prst="rect">
            <a:avLst/>
          </a:prstGeom>
        </p:spPr>
      </p:pic>
    </p:spTree>
    <p:extLst>
      <p:ext uri="{BB962C8B-B14F-4D97-AF65-F5344CB8AC3E}">
        <p14:creationId xmlns:p14="http://schemas.microsoft.com/office/powerpoint/2010/main" val="413101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sz="4000" noProof="0" dirty="0"/>
              <a:t>Limitations of RUM-MNL models</a:t>
            </a:r>
          </a:p>
        </p:txBody>
      </p:sp>
      <p:sp>
        <p:nvSpPr>
          <p:cNvPr id="9" name="Slide Number Placeholder 3"/>
          <p:cNvSpPr txBox="1">
            <a:spLocks/>
          </p:cNvSpPr>
          <p:nvPr/>
        </p:nvSpPr>
        <p:spPr>
          <a:xfrm>
            <a:off x="8610600" y="6356351"/>
            <a:ext cx="2844800"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Content Placeholder 3">
            <a:extLst>
              <a:ext uri="{FF2B5EF4-FFF2-40B4-BE49-F238E27FC236}">
                <a16:creationId xmlns:a16="http://schemas.microsoft.com/office/drawing/2014/main" id="{28831CA0-1FF9-1B49-AFFF-FBA473515EA0}"/>
              </a:ext>
            </a:extLst>
          </p:cNvPr>
          <p:cNvSpPr txBox="1">
            <a:spLocks/>
          </p:cNvSpPr>
          <p:nvPr/>
        </p:nvSpPr>
        <p:spPr>
          <a:xfrm>
            <a:off x="715992" y="1216325"/>
            <a:ext cx="9519690" cy="476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The RUM-MNL model is not a perfect model of choice behaviour: it has four key limitations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A6D7835-2FCF-E320-3AAA-56F6A1DE41D9}"/>
              </a:ext>
            </a:extLst>
          </p:cNvPr>
          <p:cNvSpPr txBox="1"/>
          <p:nvPr/>
        </p:nvSpPr>
        <p:spPr>
          <a:xfrm>
            <a:off x="715992" y="1874153"/>
            <a:ext cx="5718912" cy="4482197"/>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RUM-MNL cannot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handle image/text/signals data </a:t>
            </a:r>
          </a:p>
          <a:p>
            <a:pPr marL="0" marR="0" lvl="0" indent="0" algn="l" defTabSz="914400" rtl="0" eaLnBrk="1" fontAlgn="auto" latinLnBrk="0" hangingPunct="1">
              <a:lnSpc>
                <a:spcPct val="100000"/>
              </a:lnSpc>
              <a:spcBef>
                <a:spcPts val="0"/>
              </a:spcBef>
              <a:spcAft>
                <a:spcPts val="0"/>
              </a:spcAft>
              <a:buClrTx/>
              <a:buSzTx/>
              <a:buFontTx/>
              <a:buNone/>
              <a:tabLst>
                <a:tab pos="350838" algn="l"/>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blind to images)</a:t>
            </a:r>
            <a:endPar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real-life many choice situations involve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images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to convey information about the product or service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Images can much more effectively convey information about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Scales, Textures, and Shapes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than text or numbers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Incomplete understanding of choice behaviour</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A25DA6B7-125A-3D59-9108-AE78E5005A3A}"/>
              </a:ext>
            </a:extLst>
          </p:cNvPr>
          <p:cNvGrpSpPr/>
          <p:nvPr/>
        </p:nvGrpSpPr>
        <p:grpSpPr>
          <a:xfrm>
            <a:off x="6762939" y="1991762"/>
            <a:ext cx="5332490" cy="4790641"/>
            <a:chOff x="6762939" y="1991762"/>
            <a:chExt cx="5332490" cy="4790641"/>
          </a:xfrm>
        </p:grpSpPr>
        <p:grpSp>
          <p:nvGrpSpPr>
            <p:cNvPr id="13" name="Group 12">
              <a:extLst>
                <a:ext uri="{FF2B5EF4-FFF2-40B4-BE49-F238E27FC236}">
                  <a16:creationId xmlns:a16="http://schemas.microsoft.com/office/drawing/2014/main" id="{4426F303-BFA6-2C02-A5A0-5C2252CD09B5}"/>
                </a:ext>
              </a:extLst>
            </p:cNvPr>
            <p:cNvGrpSpPr/>
            <p:nvPr/>
          </p:nvGrpSpPr>
          <p:grpSpPr>
            <a:xfrm>
              <a:off x="6762939" y="2736093"/>
              <a:ext cx="1249378" cy="1919334"/>
              <a:chOff x="6762939" y="2736093"/>
              <a:chExt cx="1249378" cy="1919334"/>
            </a:xfrm>
          </p:grpSpPr>
          <p:sp>
            <p:nvSpPr>
              <p:cNvPr id="14" name="Right Arrow 13">
                <a:extLst>
                  <a:ext uri="{FF2B5EF4-FFF2-40B4-BE49-F238E27FC236}">
                    <a16:creationId xmlns:a16="http://schemas.microsoft.com/office/drawing/2014/main" id="{EDBEA28B-7B2E-78FF-387B-AB238F9ADAAF}"/>
                  </a:ext>
                </a:extLst>
              </p:cNvPr>
              <p:cNvSpPr/>
              <p:nvPr/>
            </p:nvSpPr>
            <p:spPr>
              <a:xfrm>
                <a:off x="6762939" y="2736093"/>
                <a:ext cx="1249378" cy="1919334"/>
              </a:xfrm>
              <a:prstGeom prst="rightArrow">
                <a:avLst>
                  <a:gd name="adj1" fmla="val 51886"/>
                  <a:gd name="adj2" fmla="val 50000"/>
                </a:avLst>
              </a:prstGeom>
              <a:noFill/>
              <a:ln w="57150">
                <a:solidFill>
                  <a:srgbClr val="24B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2" descr="Image result for understand icon">
                <a:extLst>
                  <a:ext uri="{FF2B5EF4-FFF2-40B4-BE49-F238E27FC236}">
                    <a16:creationId xmlns:a16="http://schemas.microsoft.com/office/drawing/2014/main" id="{3AC88BED-69FF-1823-74FF-6D638B8F5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360" y="3276510"/>
                <a:ext cx="838501" cy="8385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AA262C5-D9E9-8CAC-ACE5-AF7FEBBF2DD3}"/>
                </a:ext>
              </a:extLst>
            </p:cNvPr>
            <p:cNvSpPr txBox="1"/>
            <p:nvPr/>
          </p:nvSpPr>
          <p:spPr>
            <a:xfrm>
              <a:off x="8111904" y="1991762"/>
              <a:ext cx="3983525" cy="4364588"/>
            </a:xfrm>
            <a:prstGeom prst="rect">
              <a:avLst/>
            </a:prstGeom>
            <a:noFill/>
          </p:spPr>
          <p:txBody>
            <a:bodyPr wrap="square" rtlCol="0">
              <a:noAutofit/>
            </a:bodyPr>
            <a:lstStyle/>
            <a:p>
              <a:pPr marL="285750" marR="0" lvl="0"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1" i="0" u="sng"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Data-driven models</a:t>
              </a:r>
              <a:r>
                <a:rPr kumimoji="0" lang="en-NL" sz="1800" b="1"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 (aka Machine learning)</a:t>
              </a: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r>
                <a:rPr kumimoji="0" lang="en-NL" sz="1800" b="0" i="0" u="none" strike="noStrike" kern="1200" cap="none" spc="0" normalizeH="0" baseline="0" noProof="0" dirty="0">
                  <a:ln>
                    <a:noFill/>
                  </a:ln>
                  <a:solidFill>
                    <a:srgbClr val="3AB5B3"/>
                  </a:solidFill>
                  <a:effectLst/>
                  <a:uLnTx/>
                  <a:uFillTx/>
                  <a:latin typeface="Calibri" panose="020F0502020204030204"/>
                  <a:ea typeface="+mn-ea"/>
                  <a:cs typeface="Calibri" panose="020F0502020204030204" pitchFamily="34" charset="0"/>
                  <a:sym typeface="Wingdings" panose="05000000000000000000" pitchFamily="2" charset="2"/>
                </a:rPr>
                <a:t>Computer-vision enriched choice model</a:t>
              </a:r>
            </a:p>
            <a:p>
              <a:pPr marL="457200" marR="0" lvl="1" indent="0" algn="l" defTabSz="904875" rtl="0" eaLnBrk="1" fontAlgn="auto" latinLnBrk="0" hangingPunct="1">
                <a:lnSpc>
                  <a:spcPct val="100000"/>
                </a:lnSpc>
                <a:spcBef>
                  <a:spcPts val="0"/>
                </a:spcBef>
                <a:spcAft>
                  <a:spcPts val="0"/>
                </a:spcAft>
                <a:buClrTx/>
                <a:buSzTx/>
                <a:buFontTx/>
                <a:buNone/>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a:p>
              <a:pPr marL="742950" marR="0" lvl="1" indent="-285750" algn="l" defTabSz="904875" rtl="0" eaLnBrk="1" fontAlgn="auto" latinLnBrk="0" hangingPunct="1">
                <a:lnSpc>
                  <a:spcPct val="100000"/>
                </a:lnSpc>
                <a:spcBef>
                  <a:spcPts val="0"/>
                </a:spcBef>
                <a:spcAft>
                  <a:spcPts val="0"/>
                </a:spcAft>
                <a:buClrTx/>
                <a:buSzTx/>
                <a:buFont typeface="Arial" panose="020B0604020202020204" pitchFamily="34" charset="0"/>
                <a:buChar char="•"/>
                <a:tabLst>
                  <a:tab pos="715963" algn="l"/>
                  <a:tab pos="3228975" algn="l"/>
                </a:tabLst>
                <a:defRPr/>
              </a:pP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sym typeface="Wingdings" panose="05000000000000000000" pitchFamily="2" charset="2"/>
              </a:endParaRPr>
            </a:p>
          </p:txBody>
        </p:sp>
        <p:pic>
          <p:nvPicPr>
            <p:cNvPr id="2" name="Picture 1" descr="Screen Clipping">
              <a:extLst>
                <a:ext uri="{FF2B5EF4-FFF2-40B4-BE49-F238E27FC236}">
                  <a16:creationId xmlns:a16="http://schemas.microsoft.com/office/drawing/2014/main" id="{5E240039-2F89-2EB9-3B6B-E21E830E0CAE}"/>
                </a:ext>
              </a:extLst>
            </p:cNvPr>
            <p:cNvPicPr>
              <a:picLocks noChangeAspect="1"/>
            </p:cNvPicPr>
            <p:nvPr/>
          </p:nvPicPr>
          <p:blipFill rotWithShape="1">
            <a:blip r:embed="rId4">
              <a:extLst>
                <a:ext uri="{28A0092B-C50C-407E-A947-70E740481C1C}">
                  <a14:useLocalDpi xmlns:a14="http://schemas.microsoft.com/office/drawing/2010/main" val="0"/>
                </a:ext>
              </a:extLst>
            </a:blip>
            <a:srcRect l="74198"/>
            <a:stretch/>
          </p:blipFill>
          <p:spPr>
            <a:xfrm>
              <a:off x="8461882" y="3276510"/>
              <a:ext cx="3142235" cy="3505893"/>
            </a:xfrm>
            <a:prstGeom prst="rect">
              <a:avLst/>
            </a:prstGeom>
          </p:spPr>
        </p:pic>
      </p:grpSp>
    </p:spTree>
    <p:extLst>
      <p:ext uri="{BB962C8B-B14F-4D97-AF65-F5344CB8AC3E}">
        <p14:creationId xmlns:p14="http://schemas.microsoft.com/office/powerpoint/2010/main" val="36289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466730"/>
          </a:xfrm>
        </p:spPr>
        <p:txBody>
          <a:bodyPr/>
          <a:lstStyle/>
          <a:p>
            <a:r>
              <a:rPr lang="en-GB" sz="4000" dirty="0"/>
              <a:t>Theory-driven vs data-driven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38A88-BFD1-4DDE-9255-0657B8D83B52}"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218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Default Design">
      <a:majorFont>
        <a:latin typeface="Bookman Old Style"/>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0000F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24B5B3"/>
          </a:solidFill>
          <a:prstDash val="dash"/>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285750" indent="-285750" algn="l" defTabSz="904875">
          <a:buFont typeface="Arial" panose="020B0604020202020204" pitchFamily="34" charset="0"/>
          <a:buChar char="•"/>
          <a:tabLst>
            <a:tab pos="715963" algn="l"/>
            <a:tab pos="3228975" algn="l"/>
          </a:tabLst>
          <a:defRPr dirty="0" smtClean="0">
            <a:cs typeface="Calibri" panose="020F0502020204030204" pitchFamily="34" charset="0"/>
            <a:sym typeface="Wingdings" panose="05000000000000000000" pitchFamily="2" charset="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dirty="0">
            <a:solidFill>
              <a:srgbClr val="00B05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txDef>
      <a:spPr>
        <a:noFill/>
        <a:ln>
          <a:noFill/>
        </a:ln>
      </a:spPr>
      <a:bodyPr wrap="square" rtlCol="0" anchor="t">
        <a:noAutofit/>
      </a:bodyPr>
      <a:lstStyle>
        <a:defPPr marL="285750" indent="-285750">
          <a:buFont typeface="Arial" panose="020B0604020202020204" pitchFamily="34" charset="0"/>
          <a:buChar char="•"/>
          <a:defRPr dirty="0" smtClean="0"/>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5399</Words>
  <Application>Microsoft Macintosh PowerPoint</Application>
  <PresentationFormat>Widescreen</PresentationFormat>
  <Paragraphs>1544</Paragraphs>
  <Slides>79</Slides>
  <Notes>30</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2</vt:i4>
      </vt:variant>
      <vt:variant>
        <vt:lpstr>Slide Titles</vt:lpstr>
      </vt:variant>
      <vt:variant>
        <vt:i4>79</vt:i4>
      </vt:variant>
    </vt:vector>
  </HeadingPairs>
  <TitlesOfParts>
    <vt:vector size="101" baseType="lpstr">
      <vt:lpstr>Arial</vt:lpstr>
      <vt:lpstr>ArialMS</vt:lpstr>
      <vt:lpstr>Bookman Old Style</vt:lpstr>
      <vt:lpstr>Calibri</vt:lpstr>
      <vt:lpstr>Calibri Light</vt:lpstr>
      <vt:lpstr>Cambria Math</vt:lpstr>
      <vt:lpstr>Gadugi</vt:lpstr>
      <vt:lpstr>Symbol</vt:lpstr>
      <vt:lpstr>System Font Regular</vt:lpstr>
      <vt:lpstr>Tahoma</vt:lpstr>
      <vt:lpstr>Times</vt:lpstr>
      <vt:lpstr>Times New Roman</vt:lpstr>
      <vt:lpstr>Wingdings</vt:lpstr>
      <vt:lpstr>Office Theme</vt:lpstr>
      <vt:lpstr>Default Design</vt:lpstr>
      <vt:lpstr>1_Office Theme</vt:lpstr>
      <vt:lpstr>Custom Design</vt:lpstr>
      <vt:lpstr>1_Custom Design</vt:lpstr>
      <vt:lpstr>2_Custom Design</vt:lpstr>
      <vt:lpstr>3_Office Theme</vt:lpstr>
      <vt:lpstr>Equation</vt:lpstr>
      <vt:lpstr>Visio</vt:lpstr>
      <vt:lpstr>Demanda de Transporte  Machine learning approaches for discrete choice analysis   Gabriel Nova Sander van Cranenburgh   CityAI lab Section of Transport and Logistics Faculty of Technology, Policy and Management Delft University of Technology</vt:lpstr>
      <vt:lpstr>PowerPoint Presentation</vt:lpstr>
      <vt:lpstr>Course set-up</vt:lpstr>
      <vt:lpstr>Limitations of RUM-MNL models</vt:lpstr>
      <vt:lpstr>Limitations of RUM-MNL models</vt:lpstr>
      <vt:lpstr>Limitations of RUM-MNL models</vt:lpstr>
      <vt:lpstr>Limitations of RUM-MNL models</vt:lpstr>
      <vt:lpstr>Limitations of RUM-MNL models</vt:lpstr>
      <vt:lpstr>Theory-driven vs data-driven </vt:lpstr>
      <vt:lpstr>Theory-driven vs data-driven</vt:lpstr>
      <vt:lpstr>Theory-driven vs data-driven</vt:lpstr>
      <vt:lpstr>Theory-driven vs data-driven</vt:lpstr>
      <vt:lpstr>Theory-driven vs data-driven</vt:lpstr>
      <vt:lpstr>Machine Learning</vt:lpstr>
      <vt:lpstr>PowerPoint Presentation</vt:lpstr>
      <vt:lpstr>PowerPoint Presentation</vt:lpstr>
      <vt:lpstr>Artificial Neural Networks (Deep Learning)</vt:lpstr>
      <vt:lpstr>Artificial neural networks </vt:lpstr>
      <vt:lpstr>Artificial neural networks </vt:lpstr>
      <vt:lpstr>Artificial neural networks </vt:lpstr>
      <vt:lpstr>Artificial neural networks </vt:lpstr>
      <vt:lpstr>Artificial neural networks </vt:lpstr>
      <vt:lpstr>Artificial neural networks </vt:lpstr>
      <vt:lpstr>Artificial neural networks </vt:lpstr>
      <vt:lpstr>Artificial neural networks </vt:lpstr>
      <vt:lpstr>Artificial neural networks </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Training ANNs</vt:lpstr>
      <vt:lpstr>K-fold cross validation</vt:lpstr>
      <vt:lpstr>Model performance metrics</vt:lpstr>
      <vt:lpstr>Model performance metrics</vt:lpstr>
      <vt:lpstr>Confusion matrix</vt:lpstr>
      <vt:lpstr>Confusion matrix</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      An empirical example MLP</vt:lpstr>
      <vt:lpstr>Empirical example MLP</vt:lpstr>
      <vt:lpstr>Empirical example MLP</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A</vt:lpstr>
      <vt:lpstr>Empirical example MLP: Case B</vt:lpstr>
      <vt:lpstr>Empirical example MLP: Case B</vt:lpstr>
      <vt:lpstr>Empirical example MLP: Case B</vt:lpstr>
      <vt:lpstr>Empirical example MLP: Case B</vt:lpstr>
      <vt:lpstr>Empirical example MLP: Case B</vt:lpstr>
      <vt:lpstr>Empirical example MLP: Case B</vt:lpstr>
      <vt:lpstr>MLP</vt:lpstr>
      <vt:lpstr>MLP</vt:lpstr>
      <vt:lpstr>Lab session 1    Let’s 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Choice Analysis: micro-econometrics and machine learning approaches   Machine learning approaches for discrete choice analysis   Sander van Cranenburgh  Associate Professor  CityAI lab Section of Transport and Logistics Faculty of Technology, Policy and Management Delft University of Technology</dc:title>
  <dc:creator>Sander van Cranenburgh</dc:creator>
  <cp:lastModifiedBy>Gabriel Nova</cp:lastModifiedBy>
  <cp:revision>14</cp:revision>
  <dcterms:created xsi:type="dcterms:W3CDTF">2024-01-30T08:42:43Z</dcterms:created>
  <dcterms:modified xsi:type="dcterms:W3CDTF">2025-06-18T08:26:15Z</dcterms:modified>
</cp:coreProperties>
</file>